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6" r:id="rId3"/>
    <p:sldId id="258" r:id="rId4"/>
    <p:sldId id="259" r:id="rId5"/>
    <p:sldId id="260" r:id="rId6"/>
    <p:sldId id="277" r:id="rId7"/>
    <p:sldId id="261" r:id="rId8"/>
    <p:sldId id="262" r:id="rId9"/>
    <p:sldId id="263" r:id="rId10"/>
    <p:sldId id="278" r:id="rId11"/>
    <p:sldId id="280" r:id="rId12"/>
    <p:sldId id="265" r:id="rId13"/>
    <p:sldId id="266" r:id="rId14"/>
    <p:sldId id="267" r:id="rId15"/>
    <p:sldId id="281" r:id="rId16"/>
    <p:sldId id="274" r:id="rId17"/>
    <p:sldId id="279" r:id="rId18"/>
    <p:sldId id="272" r:id="rId19"/>
    <p:sldId id="275" r:id="rId20"/>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94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94" autoAdjust="0"/>
  </p:normalViewPr>
  <p:slideViewPr>
    <p:cSldViewPr>
      <p:cViewPr>
        <p:scale>
          <a:sx n="74" d="100"/>
          <a:sy n="74" d="100"/>
        </p:scale>
        <p:origin x="-394" y="5"/>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926"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Prokosch:Users:Olivier:Documents:Travail:WBCSD:Vision%202050%20Report:Graphics:PopGrowth&amp;Urbanis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2765783002142651"/>
          <c:y val="4.0740740740740813E-2"/>
          <c:w val="0.60684850089370335"/>
          <c:h val="0.77101224846894068"/>
        </c:manualLayout>
      </c:layout>
      <c:barChart>
        <c:barDir val="bar"/>
        <c:grouping val="clustered"/>
        <c:varyColors val="0"/>
        <c:ser>
          <c:idx val="0"/>
          <c:order val="0"/>
          <c:tx>
            <c:strRef>
              <c:f>Sheet1!$B$3</c:f>
              <c:strCache>
                <c:ptCount val="1"/>
                <c:pt idx="0">
                  <c:v>Potential size by 2050</c:v>
                </c:pt>
              </c:strCache>
            </c:strRef>
          </c:tx>
          <c:spPr>
            <a:solidFill>
              <a:srgbClr val="309BB0"/>
            </a:solidFill>
            <a:effectLst/>
          </c:spPr>
          <c:invertIfNegative val="0"/>
          <c:cat>
            <c:strRef>
              <c:f>Sheet1!$A$4:$A$7</c:f>
              <c:strCache>
                <c:ptCount val="4"/>
                <c:pt idx="0">
                  <c:v>Compliant biodiversity offsets</c:v>
                </c:pt>
                <c:pt idx="1">
                  <c:v>Government mediated biodiversity PES</c:v>
                </c:pt>
                <c:pt idx="2">
                  <c:v>Voluntary watershed management payments</c:v>
                </c:pt>
                <c:pt idx="3">
                  <c:v>Government-mediated watershed PES</c:v>
                </c:pt>
              </c:strCache>
            </c:strRef>
          </c:cat>
          <c:val>
            <c:numRef>
              <c:f>Sheet1!$B$4:$B$7</c:f>
              <c:numCache>
                <c:formatCode>#,##0</c:formatCode>
                <c:ptCount val="4"/>
                <c:pt idx="0">
                  <c:v>20000</c:v>
                </c:pt>
                <c:pt idx="1">
                  <c:v>15000</c:v>
                </c:pt>
                <c:pt idx="2">
                  <c:v>10000</c:v>
                </c:pt>
                <c:pt idx="3">
                  <c:v>20000</c:v>
                </c:pt>
              </c:numCache>
            </c:numRef>
          </c:val>
        </c:ser>
        <c:ser>
          <c:idx val="1"/>
          <c:order val="1"/>
          <c:tx>
            <c:strRef>
              <c:f>Sheet1!$C$3</c:f>
              <c:strCache>
                <c:ptCount val="1"/>
                <c:pt idx="0">
                  <c:v>Potential size by 2020</c:v>
                </c:pt>
              </c:strCache>
            </c:strRef>
          </c:tx>
          <c:spPr>
            <a:solidFill>
              <a:srgbClr val="71B017"/>
            </a:solidFill>
            <a:effectLst/>
          </c:spPr>
          <c:invertIfNegative val="0"/>
          <c:cat>
            <c:strRef>
              <c:f>Sheet1!$A$4:$A$7</c:f>
              <c:strCache>
                <c:ptCount val="4"/>
                <c:pt idx="0">
                  <c:v>Compliant biodiversity offsets</c:v>
                </c:pt>
                <c:pt idx="1">
                  <c:v>Government mediated biodiversity PES</c:v>
                </c:pt>
                <c:pt idx="2">
                  <c:v>Voluntary watershed management payments</c:v>
                </c:pt>
                <c:pt idx="3">
                  <c:v>Government-mediated watershed PES</c:v>
                </c:pt>
              </c:strCache>
            </c:strRef>
          </c:cat>
          <c:val>
            <c:numRef>
              <c:f>Sheet1!$C$4:$C$7</c:f>
              <c:numCache>
                <c:formatCode>#,##0</c:formatCode>
                <c:ptCount val="4"/>
                <c:pt idx="0">
                  <c:v>10000</c:v>
                </c:pt>
                <c:pt idx="1">
                  <c:v>7000</c:v>
                </c:pt>
                <c:pt idx="2">
                  <c:v>2000</c:v>
                </c:pt>
                <c:pt idx="3">
                  <c:v>6000</c:v>
                </c:pt>
              </c:numCache>
            </c:numRef>
          </c:val>
        </c:ser>
        <c:ser>
          <c:idx val="2"/>
          <c:order val="2"/>
          <c:tx>
            <c:strRef>
              <c:f>Sheet1!$D$3</c:f>
              <c:strCache>
                <c:ptCount val="1"/>
                <c:pt idx="0">
                  <c:v>Current size</c:v>
                </c:pt>
              </c:strCache>
            </c:strRef>
          </c:tx>
          <c:spPr>
            <a:solidFill>
              <a:srgbClr val="293590"/>
            </a:solidFill>
            <a:ln>
              <a:noFill/>
            </a:ln>
            <a:effectLst/>
          </c:spPr>
          <c:invertIfNegative val="0"/>
          <c:cat>
            <c:strRef>
              <c:f>Sheet1!$A$4:$A$7</c:f>
              <c:strCache>
                <c:ptCount val="4"/>
                <c:pt idx="0">
                  <c:v>Compliant biodiversity offsets</c:v>
                </c:pt>
                <c:pt idx="1">
                  <c:v>Government mediated biodiversity PES</c:v>
                </c:pt>
                <c:pt idx="2">
                  <c:v>Voluntary watershed management payments</c:v>
                </c:pt>
                <c:pt idx="3">
                  <c:v>Government-mediated watershed PES</c:v>
                </c:pt>
              </c:strCache>
            </c:strRef>
          </c:cat>
          <c:val>
            <c:numRef>
              <c:f>Sheet1!$D$4:$D$7</c:f>
              <c:numCache>
                <c:formatCode>#,##0</c:formatCode>
                <c:ptCount val="4"/>
                <c:pt idx="0">
                  <c:v>3400</c:v>
                </c:pt>
                <c:pt idx="1">
                  <c:v>3000</c:v>
                </c:pt>
                <c:pt idx="2">
                  <c:v>500</c:v>
                </c:pt>
                <c:pt idx="3">
                  <c:v>5200</c:v>
                </c:pt>
              </c:numCache>
            </c:numRef>
          </c:val>
        </c:ser>
        <c:dLbls>
          <c:showLegendKey val="0"/>
          <c:showVal val="0"/>
          <c:showCatName val="0"/>
          <c:showSerName val="0"/>
          <c:showPercent val="0"/>
          <c:showBubbleSize val="0"/>
        </c:dLbls>
        <c:gapWidth val="150"/>
        <c:axId val="96569216"/>
        <c:axId val="96570752"/>
      </c:barChart>
      <c:catAx>
        <c:axId val="96569216"/>
        <c:scaling>
          <c:orientation val="minMax"/>
        </c:scaling>
        <c:delete val="0"/>
        <c:axPos val="l"/>
        <c:majorTickMark val="out"/>
        <c:minorTickMark val="none"/>
        <c:tickLblPos val="nextTo"/>
        <c:spPr>
          <a:ln>
            <a:solidFill>
              <a:schemeClr val="tx1">
                <a:lumMod val="95000"/>
                <a:lumOff val="5000"/>
              </a:schemeClr>
            </a:solidFill>
          </a:ln>
        </c:spPr>
        <c:txPr>
          <a:bodyPr/>
          <a:lstStyle/>
          <a:p>
            <a:pPr>
              <a:defRPr lang="en-GB" sz="1100"/>
            </a:pPr>
            <a:endParaRPr lang="en-US"/>
          </a:p>
        </c:txPr>
        <c:crossAx val="96570752"/>
        <c:crosses val="autoZero"/>
        <c:auto val="1"/>
        <c:lblAlgn val="ctr"/>
        <c:lblOffset val="100"/>
        <c:noMultiLvlLbl val="0"/>
      </c:catAx>
      <c:valAx>
        <c:axId val="96570752"/>
        <c:scaling>
          <c:orientation val="minMax"/>
        </c:scaling>
        <c:delete val="0"/>
        <c:axPos val="b"/>
        <c:numFmt formatCode="#,##0" sourceLinked="1"/>
        <c:majorTickMark val="out"/>
        <c:minorTickMark val="none"/>
        <c:tickLblPos val="nextTo"/>
        <c:spPr>
          <a:ln>
            <a:solidFill>
              <a:schemeClr val="tx1">
                <a:lumMod val="95000"/>
                <a:lumOff val="5000"/>
              </a:schemeClr>
            </a:solidFill>
          </a:ln>
        </c:spPr>
        <c:txPr>
          <a:bodyPr/>
          <a:lstStyle/>
          <a:p>
            <a:pPr>
              <a:defRPr lang="en-GB" sz="1100"/>
            </a:pPr>
            <a:endParaRPr lang="en-US"/>
          </a:p>
        </c:txPr>
        <c:crossAx val="96569216"/>
        <c:crosses val="autoZero"/>
        <c:crossBetween val="between"/>
        <c:majorUnit val="10000"/>
        <c:dispUnits>
          <c:builtInUnit val="thousands"/>
        </c:dispUnits>
      </c:valAx>
    </c:plotArea>
    <c:legend>
      <c:legendPos val="r"/>
      <c:layout>
        <c:manualLayout>
          <c:xMode val="edge"/>
          <c:yMode val="edge"/>
          <c:x val="0.6719736067074199"/>
          <c:y val="0.31470821037067004"/>
          <c:w val="0.29421924360072033"/>
          <c:h val="0.18750131233595801"/>
        </c:manualLayout>
      </c:layout>
      <c:overlay val="0"/>
      <c:txPr>
        <a:bodyPr/>
        <a:lstStyle/>
        <a:p>
          <a:pPr>
            <a:defRPr lang="en-GB" sz="900"/>
          </a:pPr>
          <a:endParaRPr lang="en-US"/>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B1A78-F34E-4622-A90E-C054533F2BFA}"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151AF905-50CE-490C-9DC8-190A8E04E010}">
      <dgm:prSet phldrT="[Text]"/>
      <dgm:spPr>
        <a:solidFill>
          <a:schemeClr val="accent6">
            <a:lumMod val="75000"/>
          </a:schemeClr>
        </a:solidFill>
      </dgm:spPr>
      <dgm:t>
        <a:bodyPr/>
        <a:lstStyle/>
        <a:p>
          <a:r>
            <a:rPr lang="en-US" dirty="0" smtClean="0"/>
            <a:t>Overview of the Vision 2050 project</a:t>
          </a:r>
          <a:endParaRPr lang="en-US" dirty="0"/>
        </a:p>
      </dgm:t>
    </dgm:pt>
    <dgm:pt modelId="{944F7E0A-0BB0-4CB4-B73F-A2C910F28CF4}" type="parTrans" cxnId="{506A7F88-4C6B-4A90-8F02-05E132E1C58B}">
      <dgm:prSet/>
      <dgm:spPr/>
      <dgm:t>
        <a:bodyPr/>
        <a:lstStyle/>
        <a:p>
          <a:endParaRPr lang="en-US"/>
        </a:p>
      </dgm:t>
    </dgm:pt>
    <dgm:pt modelId="{D0496920-FC00-4B7E-A017-BAB9E7B242B4}" type="sibTrans" cxnId="{506A7F88-4C6B-4A90-8F02-05E132E1C58B}">
      <dgm:prSet/>
      <dgm:spPr/>
      <dgm:t>
        <a:bodyPr/>
        <a:lstStyle/>
        <a:p>
          <a:endParaRPr lang="en-US"/>
        </a:p>
      </dgm:t>
    </dgm:pt>
    <dgm:pt modelId="{0716EADB-1E31-4DE3-8AD1-A45D4D10B6F4}">
      <dgm:prSet phldrT="[Text]"/>
      <dgm:spPr>
        <a:solidFill>
          <a:srgbClr val="00B0F0"/>
        </a:solidFill>
      </dgm:spPr>
      <dgm:t>
        <a:bodyPr/>
        <a:lstStyle/>
        <a:p>
          <a:r>
            <a:rPr lang="en-US" dirty="0" smtClean="0"/>
            <a:t>Part 1: Business-as-usual outlook to 2050</a:t>
          </a:r>
          <a:endParaRPr lang="en-US" dirty="0"/>
        </a:p>
      </dgm:t>
    </dgm:pt>
    <dgm:pt modelId="{EEE97091-DBA1-4279-9F88-01AAEB9EAEAB}" type="parTrans" cxnId="{70FF75B2-BF0A-4AA9-9927-2F6555162727}">
      <dgm:prSet/>
      <dgm:spPr/>
      <dgm:t>
        <a:bodyPr/>
        <a:lstStyle/>
        <a:p>
          <a:endParaRPr lang="en-US"/>
        </a:p>
      </dgm:t>
    </dgm:pt>
    <dgm:pt modelId="{2E6247E5-320C-47F8-95C5-85B6DB66E327}" type="sibTrans" cxnId="{70FF75B2-BF0A-4AA9-9927-2F6555162727}">
      <dgm:prSet/>
      <dgm:spPr/>
      <dgm:t>
        <a:bodyPr/>
        <a:lstStyle/>
        <a:p>
          <a:endParaRPr lang="en-US"/>
        </a:p>
      </dgm:t>
    </dgm:pt>
    <dgm:pt modelId="{808120B7-3796-43CC-8FB9-4887A5F391D1}">
      <dgm:prSet phldrT="[Text]"/>
      <dgm:spPr>
        <a:solidFill>
          <a:srgbClr val="FFC000"/>
        </a:solidFill>
      </dgm:spPr>
      <dgm:t>
        <a:bodyPr/>
        <a:lstStyle/>
        <a:p>
          <a:r>
            <a:rPr lang="en-US" dirty="0" smtClean="0"/>
            <a:t>Part 2: The Vision for 2050</a:t>
          </a:r>
          <a:endParaRPr lang="en-US" dirty="0"/>
        </a:p>
      </dgm:t>
    </dgm:pt>
    <dgm:pt modelId="{CFB8EDE2-E93F-4DDC-A7AB-28B90A742003}" type="parTrans" cxnId="{7305917B-846C-4642-B654-D400BF3A8C74}">
      <dgm:prSet/>
      <dgm:spPr/>
      <dgm:t>
        <a:bodyPr/>
        <a:lstStyle/>
        <a:p>
          <a:endParaRPr lang="en-US"/>
        </a:p>
      </dgm:t>
    </dgm:pt>
    <dgm:pt modelId="{20C95D61-1C76-4A2C-97F1-FC38517FE59F}" type="sibTrans" cxnId="{7305917B-846C-4642-B654-D400BF3A8C74}">
      <dgm:prSet/>
      <dgm:spPr/>
      <dgm:t>
        <a:bodyPr/>
        <a:lstStyle/>
        <a:p>
          <a:endParaRPr lang="en-US"/>
        </a:p>
      </dgm:t>
    </dgm:pt>
    <dgm:pt modelId="{8D4CB3EB-AD00-46EA-BA8F-7FABB3CCD9CA}">
      <dgm:prSet/>
      <dgm:spPr>
        <a:solidFill>
          <a:srgbClr val="29489F"/>
        </a:solidFill>
      </dgm:spPr>
      <dgm:t>
        <a:bodyPr/>
        <a:lstStyle/>
        <a:p>
          <a:r>
            <a:rPr lang="en-US" dirty="0" smtClean="0"/>
            <a:t>Part 3: The pathway to 2050</a:t>
          </a:r>
          <a:endParaRPr lang="en-US" dirty="0"/>
        </a:p>
      </dgm:t>
    </dgm:pt>
    <dgm:pt modelId="{80C372FD-C21F-47CA-A011-C05CD973DF6B}" type="parTrans" cxnId="{1CE22A98-C748-40BD-9B9C-F1DAF912CC39}">
      <dgm:prSet/>
      <dgm:spPr/>
      <dgm:t>
        <a:bodyPr/>
        <a:lstStyle/>
        <a:p>
          <a:endParaRPr lang="en-US"/>
        </a:p>
      </dgm:t>
    </dgm:pt>
    <dgm:pt modelId="{7A6181C4-B613-4EFF-837E-F85DC0FBB2FF}" type="sibTrans" cxnId="{1CE22A98-C748-40BD-9B9C-F1DAF912CC39}">
      <dgm:prSet/>
      <dgm:spPr/>
      <dgm:t>
        <a:bodyPr/>
        <a:lstStyle/>
        <a:p>
          <a:endParaRPr lang="en-US"/>
        </a:p>
      </dgm:t>
    </dgm:pt>
    <dgm:pt modelId="{4045260F-AEE1-49BD-A001-D4ECBE356E06}">
      <dgm:prSet/>
      <dgm:spPr>
        <a:solidFill>
          <a:srgbClr val="00B050"/>
        </a:solidFill>
      </dgm:spPr>
      <dgm:t>
        <a:bodyPr/>
        <a:lstStyle/>
        <a:p>
          <a:r>
            <a:rPr lang="en-US" dirty="0" smtClean="0"/>
            <a:t>Part 4: Business opportunities</a:t>
          </a:r>
          <a:endParaRPr lang="en-US" dirty="0"/>
        </a:p>
      </dgm:t>
    </dgm:pt>
    <dgm:pt modelId="{DCCB660C-3F8D-41EF-8D8C-1144C29D3928}" type="parTrans" cxnId="{CBC98C7C-A005-4AF8-9D1C-BBD2AC3CB4C5}">
      <dgm:prSet/>
      <dgm:spPr/>
      <dgm:t>
        <a:bodyPr/>
        <a:lstStyle/>
        <a:p>
          <a:endParaRPr lang="en-US"/>
        </a:p>
      </dgm:t>
    </dgm:pt>
    <dgm:pt modelId="{E15F79BF-6976-4054-826C-CD36C64C0BAD}" type="sibTrans" cxnId="{CBC98C7C-A005-4AF8-9D1C-BBD2AC3CB4C5}">
      <dgm:prSet/>
      <dgm:spPr/>
      <dgm:t>
        <a:bodyPr/>
        <a:lstStyle/>
        <a:p>
          <a:endParaRPr lang="en-US"/>
        </a:p>
      </dgm:t>
    </dgm:pt>
    <dgm:pt modelId="{E12C4284-25AF-4E68-AD51-90AF968A40BC}">
      <dgm:prSet/>
      <dgm:spPr>
        <a:solidFill>
          <a:schemeClr val="accent6">
            <a:lumMod val="75000"/>
          </a:schemeClr>
        </a:solidFill>
      </dgm:spPr>
      <dgm:t>
        <a:bodyPr/>
        <a:lstStyle/>
        <a:p>
          <a:r>
            <a:rPr lang="en-US" dirty="0" smtClean="0"/>
            <a:t>Conclusion: Urgent action is needed</a:t>
          </a:r>
          <a:endParaRPr lang="en-US" dirty="0"/>
        </a:p>
      </dgm:t>
    </dgm:pt>
    <dgm:pt modelId="{85F76357-7E89-4162-A72D-8CFAB5947224}" type="parTrans" cxnId="{60E39E5E-74FA-45DD-9925-866F5519AB6E}">
      <dgm:prSet/>
      <dgm:spPr/>
      <dgm:t>
        <a:bodyPr/>
        <a:lstStyle/>
        <a:p>
          <a:endParaRPr lang="en-US"/>
        </a:p>
      </dgm:t>
    </dgm:pt>
    <dgm:pt modelId="{B4B70DF2-B639-4CC9-AD6D-F6BCADA1B715}" type="sibTrans" cxnId="{60E39E5E-74FA-45DD-9925-866F5519AB6E}">
      <dgm:prSet/>
      <dgm:spPr/>
      <dgm:t>
        <a:bodyPr/>
        <a:lstStyle/>
        <a:p>
          <a:endParaRPr lang="en-US"/>
        </a:p>
      </dgm:t>
    </dgm:pt>
    <dgm:pt modelId="{49045580-23D7-4B3E-B70D-4730C4EBC210}" type="pres">
      <dgm:prSet presAssocID="{D93B1A78-F34E-4622-A90E-C054533F2BFA}" presName="linear" presStyleCnt="0">
        <dgm:presLayoutVars>
          <dgm:dir/>
          <dgm:resizeHandles val="exact"/>
        </dgm:presLayoutVars>
      </dgm:prSet>
      <dgm:spPr/>
      <dgm:t>
        <a:bodyPr/>
        <a:lstStyle/>
        <a:p>
          <a:endParaRPr lang="en-US"/>
        </a:p>
      </dgm:t>
    </dgm:pt>
    <dgm:pt modelId="{1176B079-4A06-443B-A614-169FFA596B3A}" type="pres">
      <dgm:prSet presAssocID="{151AF905-50CE-490C-9DC8-190A8E04E010}" presName="comp" presStyleCnt="0"/>
      <dgm:spPr/>
    </dgm:pt>
    <dgm:pt modelId="{43DB94FF-CF24-4DCE-9ACC-D61773DEF99D}" type="pres">
      <dgm:prSet presAssocID="{151AF905-50CE-490C-9DC8-190A8E04E010}" presName="box" presStyleLbl="node1" presStyleIdx="0" presStyleCnt="6"/>
      <dgm:spPr/>
      <dgm:t>
        <a:bodyPr/>
        <a:lstStyle/>
        <a:p>
          <a:endParaRPr lang="en-US"/>
        </a:p>
      </dgm:t>
    </dgm:pt>
    <dgm:pt modelId="{AA567E9E-FC58-4B9B-8BED-0F9F5CBB39F4}" type="pres">
      <dgm:prSet presAssocID="{151AF905-50CE-490C-9DC8-190A8E04E010}" presName="img" presStyleLbl="fgImgPlace1" presStyleIdx="0" presStyleCnt="6"/>
      <dgm:spPr>
        <a:blipFill rotWithShape="0">
          <a:blip xmlns:r="http://schemas.openxmlformats.org/officeDocument/2006/relationships" r:embed="rId1"/>
          <a:stretch>
            <a:fillRect/>
          </a:stretch>
        </a:blipFill>
      </dgm:spPr>
    </dgm:pt>
    <dgm:pt modelId="{B1E34318-9B8C-4FE4-9DD8-E260B65ACE9E}" type="pres">
      <dgm:prSet presAssocID="{151AF905-50CE-490C-9DC8-190A8E04E010}" presName="text" presStyleLbl="node1" presStyleIdx="0" presStyleCnt="6">
        <dgm:presLayoutVars>
          <dgm:bulletEnabled val="1"/>
        </dgm:presLayoutVars>
      </dgm:prSet>
      <dgm:spPr/>
      <dgm:t>
        <a:bodyPr/>
        <a:lstStyle/>
        <a:p>
          <a:endParaRPr lang="en-US"/>
        </a:p>
      </dgm:t>
    </dgm:pt>
    <dgm:pt modelId="{2C76B60E-50C5-437E-9441-9EC7A75DEC7B}" type="pres">
      <dgm:prSet presAssocID="{D0496920-FC00-4B7E-A017-BAB9E7B242B4}" presName="spacer" presStyleCnt="0"/>
      <dgm:spPr/>
    </dgm:pt>
    <dgm:pt modelId="{9C04CD84-B3FC-4F8B-B818-B54CA00A0C2A}" type="pres">
      <dgm:prSet presAssocID="{0716EADB-1E31-4DE3-8AD1-A45D4D10B6F4}" presName="comp" presStyleCnt="0"/>
      <dgm:spPr/>
    </dgm:pt>
    <dgm:pt modelId="{5798906D-5ADF-4595-9B4F-6DAF0568DF4A}" type="pres">
      <dgm:prSet presAssocID="{0716EADB-1E31-4DE3-8AD1-A45D4D10B6F4}" presName="box" presStyleLbl="node1" presStyleIdx="1" presStyleCnt="6"/>
      <dgm:spPr/>
      <dgm:t>
        <a:bodyPr/>
        <a:lstStyle/>
        <a:p>
          <a:endParaRPr lang="en-US"/>
        </a:p>
      </dgm:t>
    </dgm:pt>
    <dgm:pt modelId="{64370F3C-4382-461A-BDF1-4B7E0C68D0F4}" type="pres">
      <dgm:prSet presAssocID="{0716EADB-1E31-4DE3-8AD1-A45D4D10B6F4}" presName="img" presStyleLbl="fgImgPlace1" presStyleIdx="1" presStyleCnt="6"/>
      <dgm:spPr>
        <a:blipFill rotWithShape="0">
          <a:blip xmlns:r="http://schemas.openxmlformats.org/officeDocument/2006/relationships" r:embed="rId2"/>
          <a:stretch>
            <a:fillRect/>
          </a:stretch>
        </a:blipFill>
      </dgm:spPr>
    </dgm:pt>
    <dgm:pt modelId="{98CFF591-3F14-4100-B460-9152DB00DC22}" type="pres">
      <dgm:prSet presAssocID="{0716EADB-1E31-4DE3-8AD1-A45D4D10B6F4}" presName="text" presStyleLbl="node1" presStyleIdx="1" presStyleCnt="6">
        <dgm:presLayoutVars>
          <dgm:bulletEnabled val="1"/>
        </dgm:presLayoutVars>
      </dgm:prSet>
      <dgm:spPr/>
      <dgm:t>
        <a:bodyPr/>
        <a:lstStyle/>
        <a:p>
          <a:endParaRPr lang="en-US"/>
        </a:p>
      </dgm:t>
    </dgm:pt>
    <dgm:pt modelId="{75451979-512F-424C-8BDA-1707F8215E9F}" type="pres">
      <dgm:prSet presAssocID="{2E6247E5-320C-47F8-95C5-85B6DB66E327}" presName="spacer" presStyleCnt="0"/>
      <dgm:spPr/>
    </dgm:pt>
    <dgm:pt modelId="{9CA08873-4EE9-417E-99A0-32EB8944F51E}" type="pres">
      <dgm:prSet presAssocID="{808120B7-3796-43CC-8FB9-4887A5F391D1}" presName="comp" presStyleCnt="0"/>
      <dgm:spPr/>
    </dgm:pt>
    <dgm:pt modelId="{45F2B150-2E90-42C8-A35E-88D2655ADC3E}" type="pres">
      <dgm:prSet presAssocID="{808120B7-3796-43CC-8FB9-4887A5F391D1}" presName="box" presStyleLbl="node1" presStyleIdx="2" presStyleCnt="6"/>
      <dgm:spPr/>
      <dgm:t>
        <a:bodyPr/>
        <a:lstStyle/>
        <a:p>
          <a:endParaRPr lang="en-US"/>
        </a:p>
      </dgm:t>
    </dgm:pt>
    <dgm:pt modelId="{9C19C092-32C8-4C6A-B949-F21AB786299A}" type="pres">
      <dgm:prSet presAssocID="{808120B7-3796-43CC-8FB9-4887A5F391D1}" presName="img" presStyleLbl="fgImgPlace1" presStyleIdx="2" presStyleCnt="6"/>
      <dgm:spPr>
        <a:blipFill rotWithShape="0">
          <a:blip xmlns:r="http://schemas.openxmlformats.org/officeDocument/2006/relationships" r:embed="rId3"/>
          <a:stretch>
            <a:fillRect/>
          </a:stretch>
        </a:blipFill>
      </dgm:spPr>
    </dgm:pt>
    <dgm:pt modelId="{58A89A17-E70B-4868-9B68-A93E275C44C6}" type="pres">
      <dgm:prSet presAssocID="{808120B7-3796-43CC-8FB9-4887A5F391D1}" presName="text" presStyleLbl="node1" presStyleIdx="2" presStyleCnt="6">
        <dgm:presLayoutVars>
          <dgm:bulletEnabled val="1"/>
        </dgm:presLayoutVars>
      </dgm:prSet>
      <dgm:spPr/>
      <dgm:t>
        <a:bodyPr/>
        <a:lstStyle/>
        <a:p>
          <a:endParaRPr lang="en-US"/>
        </a:p>
      </dgm:t>
    </dgm:pt>
    <dgm:pt modelId="{20EF4879-7B88-4FDD-A37A-FDB69A207376}" type="pres">
      <dgm:prSet presAssocID="{20C95D61-1C76-4A2C-97F1-FC38517FE59F}" presName="spacer" presStyleCnt="0"/>
      <dgm:spPr/>
    </dgm:pt>
    <dgm:pt modelId="{8D6CAB97-D107-48A6-925D-7F5080AB3367}" type="pres">
      <dgm:prSet presAssocID="{8D4CB3EB-AD00-46EA-BA8F-7FABB3CCD9CA}" presName="comp" presStyleCnt="0"/>
      <dgm:spPr/>
    </dgm:pt>
    <dgm:pt modelId="{9A32301C-C525-450F-B5DF-7A5682F5D3EB}" type="pres">
      <dgm:prSet presAssocID="{8D4CB3EB-AD00-46EA-BA8F-7FABB3CCD9CA}" presName="box" presStyleLbl="node1" presStyleIdx="3" presStyleCnt="6"/>
      <dgm:spPr/>
      <dgm:t>
        <a:bodyPr/>
        <a:lstStyle/>
        <a:p>
          <a:endParaRPr lang="en-US"/>
        </a:p>
      </dgm:t>
    </dgm:pt>
    <dgm:pt modelId="{21865709-4E80-431F-923A-D9B816BBEE08}" type="pres">
      <dgm:prSet presAssocID="{8D4CB3EB-AD00-46EA-BA8F-7FABB3CCD9CA}" presName="img" presStyleLbl="fgImgPlace1" presStyleIdx="3" presStyleCnt="6"/>
      <dgm:spPr>
        <a:blipFill rotWithShape="0">
          <a:blip xmlns:r="http://schemas.openxmlformats.org/officeDocument/2006/relationships" r:embed="rId4"/>
          <a:stretch>
            <a:fillRect/>
          </a:stretch>
        </a:blipFill>
      </dgm:spPr>
    </dgm:pt>
    <dgm:pt modelId="{37A2B4B1-BFE4-475B-B1EA-26E12EA61F4B}" type="pres">
      <dgm:prSet presAssocID="{8D4CB3EB-AD00-46EA-BA8F-7FABB3CCD9CA}" presName="text" presStyleLbl="node1" presStyleIdx="3" presStyleCnt="6">
        <dgm:presLayoutVars>
          <dgm:bulletEnabled val="1"/>
        </dgm:presLayoutVars>
      </dgm:prSet>
      <dgm:spPr/>
      <dgm:t>
        <a:bodyPr/>
        <a:lstStyle/>
        <a:p>
          <a:endParaRPr lang="en-US"/>
        </a:p>
      </dgm:t>
    </dgm:pt>
    <dgm:pt modelId="{8A4E11F3-F6C3-4F60-A1D9-E60B2AA94FB9}" type="pres">
      <dgm:prSet presAssocID="{7A6181C4-B613-4EFF-837E-F85DC0FBB2FF}" presName="spacer" presStyleCnt="0"/>
      <dgm:spPr/>
    </dgm:pt>
    <dgm:pt modelId="{853DE06C-691B-481A-BED6-834331D3952C}" type="pres">
      <dgm:prSet presAssocID="{4045260F-AEE1-49BD-A001-D4ECBE356E06}" presName="comp" presStyleCnt="0"/>
      <dgm:spPr/>
    </dgm:pt>
    <dgm:pt modelId="{02547420-D369-4933-AECE-3C21F4C518F5}" type="pres">
      <dgm:prSet presAssocID="{4045260F-AEE1-49BD-A001-D4ECBE356E06}" presName="box" presStyleLbl="node1" presStyleIdx="4" presStyleCnt="6"/>
      <dgm:spPr/>
      <dgm:t>
        <a:bodyPr/>
        <a:lstStyle/>
        <a:p>
          <a:endParaRPr lang="en-US"/>
        </a:p>
      </dgm:t>
    </dgm:pt>
    <dgm:pt modelId="{B3BD39AA-03F6-481F-833B-325F24F55F86}" type="pres">
      <dgm:prSet presAssocID="{4045260F-AEE1-49BD-A001-D4ECBE356E06}" presName="img" presStyleLbl="fgImgPlace1" presStyleIdx="4" presStyleCnt="6"/>
      <dgm:spPr>
        <a:blipFill rotWithShape="0">
          <a:blip xmlns:r="http://schemas.openxmlformats.org/officeDocument/2006/relationships" r:embed="rId5"/>
          <a:stretch>
            <a:fillRect/>
          </a:stretch>
        </a:blipFill>
      </dgm:spPr>
    </dgm:pt>
    <dgm:pt modelId="{CE82D6D4-435D-4A28-8BE0-50AFA0B172D2}" type="pres">
      <dgm:prSet presAssocID="{4045260F-AEE1-49BD-A001-D4ECBE356E06}" presName="text" presStyleLbl="node1" presStyleIdx="4" presStyleCnt="6">
        <dgm:presLayoutVars>
          <dgm:bulletEnabled val="1"/>
        </dgm:presLayoutVars>
      </dgm:prSet>
      <dgm:spPr/>
      <dgm:t>
        <a:bodyPr/>
        <a:lstStyle/>
        <a:p>
          <a:endParaRPr lang="en-US"/>
        </a:p>
      </dgm:t>
    </dgm:pt>
    <dgm:pt modelId="{21A32E30-F594-49D9-BC38-2A21CDB8EEEC}" type="pres">
      <dgm:prSet presAssocID="{E15F79BF-6976-4054-826C-CD36C64C0BAD}" presName="spacer" presStyleCnt="0"/>
      <dgm:spPr/>
    </dgm:pt>
    <dgm:pt modelId="{D6CDBCD7-BD48-4F48-BAB2-7BFF7E5D985F}" type="pres">
      <dgm:prSet presAssocID="{E12C4284-25AF-4E68-AD51-90AF968A40BC}" presName="comp" presStyleCnt="0"/>
      <dgm:spPr/>
    </dgm:pt>
    <dgm:pt modelId="{FF20E0A3-F9B6-431A-967C-F7CFCD7836D1}" type="pres">
      <dgm:prSet presAssocID="{E12C4284-25AF-4E68-AD51-90AF968A40BC}" presName="box" presStyleLbl="node1" presStyleIdx="5" presStyleCnt="6"/>
      <dgm:spPr/>
      <dgm:t>
        <a:bodyPr/>
        <a:lstStyle/>
        <a:p>
          <a:endParaRPr lang="en-US"/>
        </a:p>
      </dgm:t>
    </dgm:pt>
    <dgm:pt modelId="{ADFD2BA9-5F70-452D-BCA6-BCAF4568E38C}" type="pres">
      <dgm:prSet presAssocID="{E12C4284-25AF-4E68-AD51-90AF968A40BC}" presName="img" presStyleLbl="fgImgPlace1" presStyleIdx="5" presStyleCnt="6"/>
      <dgm:spPr>
        <a:blipFill rotWithShape="0">
          <a:blip xmlns:r="http://schemas.openxmlformats.org/officeDocument/2006/relationships" r:embed="rId6"/>
          <a:stretch>
            <a:fillRect/>
          </a:stretch>
        </a:blipFill>
      </dgm:spPr>
    </dgm:pt>
    <dgm:pt modelId="{15259CBF-DEDF-4752-95E1-493FE021ED56}" type="pres">
      <dgm:prSet presAssocID="{E12C4284-25AF-4E68-AD51-90AF968A40BC}" presName="text" presStyleLbl="node1" presStyleIdx="5" presStyleCnt="6">
        <dgm:presLayoutVars>
          <dgm:bulletEnabled val="1"/>
        </dgm:presLayoutVars>
      </dgm:prSet>
      <dgm:spPr/>
      <dgm:t>
        <a:bodyPr/>
        <a:lstStyle/>
        <a:p>
          <a:endParaRPr lang="en-US"/>
        </a:p>
      </dgm:t>
    </dgm:pt>
  </dgm:ptLst>
  <dgm:cxnLst>
    <dgm:cxn modelId="{8192D754-0B2F-4693-94CB-56D539649CB6}" type="presOf" srcId="{E12C4284-25AF-4E68-AD51-90AF968A40BC}" destId="{15259CBF-DEDF-4752-95E1-493FE021ED56}" srcOrd="1" destOrd="0" presId="urn:microsoft.com/office/officeart/2005/8/layout/vList4#1"/>
    <dgm:cxn modelId="{490F6B99-8ED2-4168-B0CC-45646E57D5F3}" type="presOf" srcId="{0716EADB-1E31-4DE3-8AD1-A45D4D10B6F4}" destId="{5798906D-5ADF-4595-9B4F-6DAF0568DF4A}" srcOrd="0" destOrd="0" presId="urn:microsoft.com/office/officeart/2005/8/layout/vList4#1"/>
    <dgm:cxn modelId="{13D8A7CC-3311-4A7D-8FBF-E39FF78B264C}" type="presOf" srcId="{D93B1A78-F34E-4622-A90E-C054533F2BFA}" destId="{49045580-23D7-4B3E-B70D-4730C4EBC210}" srcOrd="0" destOrd="0" presId="urn:microsoft.com/office/officeart/2005/8/layout/vList4#1"/>
    <dgm:cxn modelId="{506A7F88-4C6B-4A90-8F02-05E132E1C58B}" srcId="{D93B1A78-F34E-4622-A90E-C054533F2BFA}" destId="{151AF905-50CE-490C-9DC8-190A8E04E010}" srcOrd="0" destOrd="0" parTransId="{944F7E0A-0BB0-4CB4-B73F-A2C910F28CF4}" sibTransId="{D0496920-FC00-4B7E-A017-BAB9E7B242B4}"/>
    <dgm:cxn modelId="{60E39E5E-74FA-45DD-9925-866F5519AB6E}" srcId="{D93B1A78-F34E-4622-A90E-C054533F2BFA}" destId="{E12C4284-25AF-4E68-AD51-90AF968A40BC}" srcOrd="5" destOrd="0" parTransId="{85F76357-7E89-4162-A72D-8CFAB5947224}" sibTransId="{B4B70DF2-B639-4CC9-AD6D-F6BCADA1B715}"/>
    <dgm:cxn modelId="{5188E9BA-1730-4A28-A1BB-1AC02EAF3ABE}" type="presOf" srcId="{808120B7-3796-43CC-8FB9-4887A5F391D1}" destId="{58A89A17-E70B-4868-9B68-A93E275C44C6}" srcOrd="1" destOrd="0" presId="urn:microsoft.com/office/officeart/2005/8/layout/vList4#1"/>
    <dgm:cxn modelId="{9390322A-21B2-46AC-BFAC-BBD0B6ECFDE2}" type="presOf" srcId="{8D4CB3EB-AD00-46EA-BA8F-7FABB3CCD9CA}" destId="{37A2B4B1-BFE4-475B-B1EA-26E12EA61F4B}" srcOrd="1" destOrd="0" presId="urn:microsoft.com/office/officeart/2005/8/layout/vList4#1"/>
    <dgm:cxn modelId="{BDA33D2A-3473-4CAF-8D5C-BFAEC5B07E3D}" type="presOf" srcId="{8D4CB3EB-AD00-46EA-BA8F-7FABB3CCD9CA}" destId="{9A32301C-C525-450F-B5DF-7A5682F5D3EB}" srcOrd="0" destOrd="0" presId="urn:microsoft.com/office/officeart/2005/8/layout/vList4#1"/>
    <dgm:cxn modelId="{BBEDCEAF-9C8C-4B46-B53E-49028F6C6672}" type="presOf" srcId="{4045260F-AEE1-49BD-A001-D4ECBE356E06}" destId="{CE82D6D4-435D-4A28-8BE0-50AFA0B172D2}" srcOrd="1" destOrd="0" presId="urn:microsoft.com/office/officeart/2005/8/layout/vList4#1"/>
    <dgm:cxn modelId="{0A19CC0C-57C0-4E7D-BF32-28ABA4EB3F55}" type="presOf" srcId="{4045260F-AEE1-49BD-A001-D4ECBE356E06}" destId="{02547420-D369-4933-AECE-3C21F4C518F5}" srcOrd="0" destOrd="0" presId="urn:microsoft.com/office/officeart/2005/8/layout/vList4#1"/>
    <dgm:cxn modelId="{CBC98C7C-A005-4AF8-9D1C-BBD2AC3CB4C5}" srcId="{D93B1A78-F34E-4622-A90E-C054533F2BFA}" destId="{4045260F-AEE1-49BD-A001-D4ECBE356E06}" srcOrd="4" destOrd="0" parTransId="{DCCB660C-3F8D-41EF-8D8C-1144C29D3928}" sibTransId="{E15F79BF-6976-4054-826C-CD36C64C0BAD}"/>
    <dgm:cxn modelId="{1CE22A98-C748-40BD-9B9C-F1DAF912CC39}" srcId="{D93B1A78-F34E-4622-A90E-C054533F2BFA}" destId="{8D4CB3EB-AD00-46EA-BA8F-7FABB3CCD9CA}" srcOrd="3" destOrd="0" parTransId="{80C372FD-C21F-47CA-A011-C05CD973DF6B}" sibTransId="{7A6181C4-B613-4EFF-837E-F85DC0FBB2FF}"/>
    <dgm:cxn modelId="{70FF75B2-BF0A-4AA9-9927-2F6555162727}" srcId="{D93B1A78-F34E-4622-A90E-C054533F2BFA}" destId="{0716EADB-1E31-4DE3-8AD1-A45D4D10B6F4}" srcOrd="1" destOrd="0" parTransId="{EEE97091-DBA1-4279-9F88-01AAEB9EAEAB}" sibTransId="{2E6247E5-320C-47F8-95C5-85B6DB66E327}"/>
    <dgm:cxn modelId="{2C73132C-ED3E-4C14-A54F-C0281BA65F43}" type="presOf" srcId="{E12C4284-25AF-4E68-AD51-90AF968A40BC}" destId="{FF20E0A3-F9B6-431A-967C-F7CFCD7836D1}" srcOrd="0" destOrd="0" presId="urn:microsoft.com/office/officeart/2005/8/layout/vList4#1"/>
    <dgm:cxn modelId="{16F50C69-608F-4CE6-8D24-537075728A69}" type="presOf" srcId="{808120B7-3796-43CC-8FB9-4887A5F391D1}" destId="{45F2B150-2E90-42C8-A35E-88D2655ADC3E}" srcOrd="0" destOrd="0" presId="urn:microsoft.com/office/officeart/2005/8/layout/vList4#1"/>
    <dgm:cxn modelId="{8C839513-6BF8-4BAB-A148-85EBD0612AA8}" type="presOf" srcId="{0716EADB-1E31-4DE3-8AD1-A45D4D10B6F4}" destId="{98CFF591-3F14-4100-B460-9152DB00DC22}" srcOrd="1" destOrd="0" presId="urn:microsoft.com/office/officeart/2005/8/layout/vList4#1"/>
    <dgm:cxn modelId="{0D9004AE-AFD8-4098-8740-32A0A52B8103}" type="presOf" srcId="{151AF905-50CE-490C-9DC8-190A8E04E010}" destId="{43DB94FF-CF24-4DCE-9ACC-D61773DEF99D}" srcOrd="0" destOrd="0" presId="urn:microsoft.com/office/officeart/2005/8/layout/vList4#1"/>
    <dgm:cxn modelId="{7305917B-846C-4642-B654-D400BF3A8C74}" srcId="{D93B1A78-F34E-4622-A90E-C054533F2BFA}" destId="{808120B7-3796-43CC-8FB9-4887A5F391D1}" srcOrd="2" destOrd="0" parTransId="{CFB8EDE2-E93F-4DDC-A7AB-28B90A742003}" sibTransId="{20C95D61-1C76-4A2C-97F1-FC38517FE59F}"/>
    <dgm:cxn modelId="{8DA86B2B-B994-45EE-80E1-38CCA6E0C61A}" type="presOf" srcId="{151AF905-50CE-490C-9DC8-190A8E04E010}" destId="{B1E34318-9B8C-4FE4-9DD8-E260B65ACE9E}" srcOrd="1" destOrd="0" presId="urn:microsoft.com/office/officeart/2005/8/layout/vList4#1"/>
    <dgm:cxn modelId="{15FB5FFB-51D2-4752-979F-04FD382979A0}" type="presParOf" srcId="{49045580-23D7-4B3E-B70D-4730C4EBC210}" destId="{1176B079-4A06-443B-A614-169FFA596B3A}" srcOrd="0" destOrd="0" presId="urn:microsoft.com/office/officeart/2005/8/layout/vList4#1"/>
    <dgm:cxn modelId="{DC4BD5A9-2320-4A28-84B3-BB524B1CB59F}" type="presParOf" srcId="{1176B079-4A06-443B-A614-169FFA596B3A}" destId="{43DB94FF-CF24-4DCE-9ACC-D61773DEF99D}" srcOrd="0" destOrd="0" presId="urn:microsoft.com/office/officeart/2005/8/layout/vList4#1"/>
    <dgm:cxn modelId="{7D50397D-E7BF-4ECF-9509-7559EB3DCBCE}" type="presParOf" srcId="{1176B079-4A06-443B-A614-169FFA596B3A}" destId="{AA567E9E-FC58-4B9B-8BED-0F9F5CBB39F4}" srcOrd="1" destOrd="0" presId="urn:microsoft.com/office/officeart/2005/8/layout/vList4#1"/>
    <dgm:cxn modelId="{4794CC07-BE27-429D-BDCD-8482E422A3BE}" type="presParOf" srcId="{1176B079-4A06-443B-A614-169FFA596B3A}" destId="{B1E34318-9B8C-4FE4-9DD8-E260B65ACE9E}" srcOrd="2" destOrd="0" presId="urn:microsoft.com/office/officeart/2005/8/layout/vList4#1"/>
    <dgm:cxn modelId="{99CB267C-82B8-4380-97DD-5ADB5CA487EC}" type="presParOf" srcId="{49045580-23D7-4B3E-B70D-4730C4EBC210}" destId="{2C76B60E-50C5-437E-9441-9EC7A75DEC7B}" srcOrd="1" destOrd="0" presId="urn:microsoft.com/office/officeart/2005/8/layout/vList4#1"/>
    <dgm:cxn modelId="{40E0F74F-AA87-421C-B53B-99764E8700E3}" type="presParOf" srcId="{49045580-23D7-4B3E-B70D-4730C4EBC210}" destId="{9C04CD84-B3FC-4F8B-B818-B54CA00A0C2A}" srcOrd="2" destOrd="0" presId="urn:microsoft.com/office/officeart/2005/8/layout/vList4#1"/>
    <dgm:cxn modelId="{0A30DFA5-F64E-4974-A24B-00A421B8230E}" type="presParOf" srcId="{9C04CD84-B3FC-4F8B-B818-B54CA00A0C2A}" destId="{5798906D-5ADF-4595-9B4F-6DAF0568DF4A}" srcOrd="0" destOrd="0" presId="urn:microsoft.com/office/officeart/2005/8/layout/vList4#1"/>
    <dgm:cxn modelId="{94A8F432-43A5-4C6D-9B8A-564A53526A45}" type="presParOf" srcId="{9C04CD84-B3FC-4F8B-B818-B54CA00A0C2A}" destId="{64370F3C-4382-461A-BDF1-4B7E0C68D0F4}" srcOrd="1" destOrd="0" presId="urn:microsoft.com/office/officeart/2005/8/layout/vList4#1"/>
    <dgm:cxn modelId="{FD190C33-A4FE-49B6-9706-D1EFB14C4259}" type="presParOf" srcId="{9C04CD84-B3FC-4F8B-B818-B54CA00A0C2A}" destId="{98CFF591-3F14-4100-B460-9152DB00DC22}" srcOrd="2" destOrd="0" presId="urn:microsoft.com/office/officeart/2005/8/layout/vList4#1"/>
    <dgm:cxn modelId="{C79A0203-C297-4AEE-9767-0E5F67C9C9E7}" type="presParOf" srcId="{49045580-23D7-4B3E-B70D-4730C4EBC210}" destId="{75451979-512F-424C-8BDA-1707F8215E9F}" srcOrd="3" destOrd="0" presId="urn:microsoft.com/office/officeart/2005/8/layout/vList4#1"/>
    <dgm:cxn modelId="{3649E591-C0AB-469D-A57A-D69B8823C9E1}" type="presParOf" srcId="{49045580-23D7-4B3E-B70D-4730C4EBC210}" destId="{9CA08873-4EE9-417E-99A0-32EB8944F51E}" srcOrd="4" destOrd="0" presId="urn:microsoft.com/office/officeart/2005/8/layout/vList4#1"/>
    <dgm:cxn modelId="{E75B0BF8-802D-4A0C-9020-FC756348922C}" type="presParOf" srcId="{9CA08873-4EE9-417E-99A0-32EB8944F51E}" destId="{45F2B150-2E90-42C8-A35E-88D2655ADC3E}" srcOrd="0" destOrd="0" presId="urn:microsoft.com/office/officeart/2005/8/layout/vList4#1"/>
    <dgm:cxn modelId="{DD14310F-9057-4F68-8795-3955FD838E2F}" type="presParOf" srcId="{9CA08873-4EE9-417E-99A0-32EB8944F51E}" destId="{9C19C092-32C8-4C6A-B949-F21AB786299A}" srcOrd="1" destOrd="0" presId="urn:microsoft.com/office/officeart/2005/8/layout/vList4#1"/>
    <dgm:cxn modelId="{83C825F3-43B7-44DF-8131-78990E2801AE}" type="presParOf" srcId="{9CA08873-4EE9-417E-99A0-32EB8944F51E}" destId="{58A89A17-E70B-4868-9B68-A93E275C44C6}" srcOrd="2" destOrd="0" presId="urn:microsoft.com/office/officeart/2005/8/layout/vList4#1"/>
    <dgm:cxn modelId="{71157EB0-7F1A-460B-9E89-97EF66D6C657}" type="presParOf" srcId="{49045580-23D7-4B3E-B70D-4730C4EBC210}" destId="{20EF4879-7B88-4FDD-A37A-FDB69A207376}" srcOrd="5" destOrd="0" presId="urn:microsoft.com/office/officeart/2005/8/layout/vList4#1"/>
    <dgm:cxn modelId="{9A32A793-4596-46B0-9BB2-25C8883F0ACC}" type="presParOf" srcId="{49045580-23D7-4B3E-B70D-4730C4EBC210}" destId="{8D6CAB97-D107-48A6-925D-7F5080AB3367}" srcOrd="6" destOrd="0" presId="urn:microsoft.com/office/officeart/2005/8/layout/vList4#1"/>
    <dgm:cxn modelId="{08FE2237-8A82-4E48-87A5-311337D03CCC}" type="presParOf" srcId="{8D6CAB97-D107-48A6-925D-7F5080AB3367}" destId="{9A32301C-C525-450F-B5DF-7A5682F5D3EB}" srcOrd="0" destOrd="0" presId="urn:microsoft.com/office/officeart/2005/8/layout/vList4#1"/>
    <dgm:cxn modelId="{DBB9B276-A246-4601-BE72-DCACBE3BCDAF}" type="presParOf" srcId="{8D6CAB97-D107-48A6-925D-7F5080AB3367}" destId="{21865709-4E80-431F-923A-D9B816BBEE08}" srcOrd="1" destOrd="0" presId="urn:microsoft.com/office/officeart/2005/8/layout/vList4#1"/>
    <dgm:cxn modelId="{0BDF8D2A-AB14-4628-8895-DDC7F1FAE908}" type="presParOf" srcId="{8D6CAB97-D107-48A6-925D-7F5080AB3367}" destId="{37A2B4B1-BFE4-475B-B1EA-26E12EA61F4B}" srcOrd="2" destOrd="0" presId="urn:microsoft.com/office/officeart/2005/8/layout/vList4#1"/>
    <dgm:cxn modelId="{8E51D6A4-22D2-420B-8F8A-5367DDC9C579}" type="presParOf" srcId="{49045580-23D7-4B3E-B70D-4730C4EBC210}" destId="{8A4E11F3-F6C3-4F60-A1D9-E60B2AA94FB9}" srcOrd="7" destOrd="0" presId="urn:microsoft.com/office/officeart/2005/8/layout/vList4#1"/>
    <dgm:cxn modelId="{F1BD2739-F5A8-4F1B-8DC5-294244CA0C2E}" type="presParOf" srcId="{49045580-23D7-4B3E-B70D-4730C4EBC210}" destId="{853DE06C-691B-481A-BED6-834331D3952C}" srcOrd="8" destOrd="0" presId="urn:microsoft.com/office/officeart/2005/8/layout/vList4#1"/>
    <dgm:cxn modelId="{3E4A3F9D-8FB6-44C2-B0AD-026D36581FEB}" type="presParOf" srcId="{853DE06C-691B-481A-BED6-834331D3952C}" destId="{02547420-D369-4933-AECE-3C21F4C518F5}" srcOrd="0" destOrd="0" presId="urn:microsoft.com/office/officeart/2005/8/layout/vList4#1"/>
    <dgm:cxn modelId="{BC38CED2-DF9E-41D3-ADB9-1811A19CBFE2}" type="presParOf" srcId="{853DE06C-691B-481A-BED6-834331D3952C}" destId="{B3BD39AA-03F6-481F-833B-325F24F55F86}" srcOrd="1" destOrd="0" presId="urn:microsoft.com/office/officeart/2005/8/layout/vList4#1"/>
    <dgm:cxn modelId="{8BAC5D0A-F86E-4820-B13B-A0FA13A01282}" type="presParOf" srcId="{853DE06C-691B-481A-BED6-834331D3952C}" destId="{CE82D6D4-435D-4A28-8BE0-50AFA0B172D2}" srcOrd="2" destOrd="0" presId="urn:microsoft.com/office/officeart/2005/8/layout/vList4#1"/>
    <dgm:cxn modelId="{239E4622-D232-4C98-8E66-9CA96FFFEE27}" type="presParOf" srcId="{49045580-23D7-4B3E-B70D-4730C4EBC210}" destId="{21A32E30-F594-49D9-BC38-2A21CDB8EEEC}" srcOrd="9" destOrd="0" presId="urn:microsoft.com/office/officeart/2005/8/layout/vList4#1"/>
    <dgm:cxn modelId="{4F789662-EAE4-4B00-96E0-6482D399105E}" type="presParOf" srcId="{49045580-23D7-4B3E-B70D-4730C4EBC210}" destId="{D6CDBCD7-BD48-4F48-BAB2-7BFF7E5D985F}" srcOrd="10" destOrd="0" presId="urn:microsoft.com/office/officeart/2005/8/layout/vList4#1"/>
    <dgm:cxn modelId="{DBDD2146-E1E5-4769-AAD2-54DC27A4EBEA}" type="presParOf" srcId="{D6CDBCD7-BD48-4F48-BAB2-7BFF7E5D985F}" destId="{FF20E0A3-F9B6-431A-967C-F7CFCD7836D1}" srcOrd="0" destOrd="0" presId="urn:microsoft.com/office/officeart/2005/8/layout/vList4#1"/>
    <dgm:cxn modelId="{BA88D92B-530F-433F-A5B5-73921BFBE1CE}" type="presParOf" srcId="{D6CDBCD7-BD48-4F48-BAB2-7BFF7E5D985F}" destId="{ADFD2BA9-5F70-452D-BCA6-BCAF4568E38C}" srcOrd="1" destOrd="0" presId="urn:microsoft.com/office/officeart/2005/8/layout/vList4#1"/>
    <dgm:cxn modelId="{78AE01D1-3936-44E9-B02C-86949FD0223E}" type="presParOf" srcId="{D6CDBCD7-BD48-4F48-BAB2-7BFF7E5D985F}" destId="{15259CBF-DEDF-4752-95E1-493FE021ED56}"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198F1A-E855-4E78-81F1-87C95039F847}" type="doc">
      <dgm:prSet loTypeId="urn:microsoft.com/office/officeart/2005/8/layout/arrow2" loCatId="process" qsTypeId="urn:microsoft.com/office/officeart/2005/8/quickstyle/simple2" qsCatId="simple" csTypeId="urn:microsoft.com/office/officeart/2005/8/colors/accent0_1" csCatId="mainScheme" phldr="1"/>
      <dgm:spPr/>
      <dgm:t>
        <a:bodyPr/>
        <a:lstStyle/>
        <a:p>
          <a:endParaRPr lang="en-US"/>
        </a:p>
      </dgm:t>
    </dgm:pt>
    <dgm:pt modelId="{45D5DC7B-E17B-4170-8C2F-827FFB5E4C81}">
      <dgm:prSet phldrT="[Text]"/>
      <dgm:spPr/>
      <dgm:t>
        <a:bodyPr/>
        <a:lstStyle/>
        <a:p>
          <a:r>
            <a:rPr lang="en-US" b="1" dirty="0" smtClean="0"/>
            <a:t>Business-as-usual outlook to 2050</a:t>
          </a:r>
          <a:endParaRPr lang="en-US" b="1" dirty="0"/>
        </a:p>
      </dgm:t>
    </dgm:pt>
    <dgm:pt modelId="{309A1E68-7AAD-46F2-8E55-07BE8B028FD0}" type="parTrans" cxnId="{B9C2AC52-6B61-43DC-8638-A98C3D456F77}">
      <dgm:prSet/>
      <dgm:spPr/>
      <dgm:t>
        <a:bodyPr/>
        <a:lstStyle/>
        <a:p>
          <a:endParaRPr lang="en-US"/>
        </a:p>
      </dgm:t>
    </dgm:pt>
    <dgm:pt modelId="{56DB62F8-52DD-478E-80EE-4C59767ACC9B}" type="sibTrans" cxnId="{B9C2AC52-6B61-43DC-8638-A98C3D456F77}">
      <dgm:prSet/>
      <dgm:spPr/>
      <dgm:t>
        <a:bodyPr/>
        <a:lstStyle/>
        <a:p>
          <a:endParaRPr lang="en-US"/>
        </a:p>
      </dgm:t>
    </dgm:pt>
    <dgm:pt modelId="{C83CB229-64A9-4ED8-AFBB-08E67F7F5186}">
      <dgm:prSet phldrT="[Text]"/>
      <dgm:spPr/>
      <dgm:t>
        <a:bodyPr/>
        <a:lstStyle/>
        <a:p>
          <a:r>
            <a:rPr lang="en-US" b="1" dirty="0" smtClean="0"/>
            <a:t>Vision 2050</a:t>
          </a:r>
          <a:endParaRPr lang="en-US" b="1" dirty="0"/>
        </a:p>
      </dgm:t>
    </dgm:pt>
    <dgm:pt modelId="{D800048F-6FE0-4EF9-BDC1-9D4EA82C4075}" type="parTrans" cxnId="{4D800E74-2B1A-4FF8-96E9-06EEC1F68E52}">
      <dgm:prSet/>
      <dgm:spPr/>
      <dgm:t>
        <a:bodyPr/>
        <a:lstStyle/>
        <a:p>
          <a:endParaRPr lang="en-US"/>
        </a:p>
      </dgm:t>
    </dgm:pt>
    <dgm:pt modelId="{D528AF3C-CB6F-46BB-A130-380ACF3C946B}" type="sibTrans" cxnId="{4D800E74-2B1A-4FF8-96E9-06EEC1F68E52}">
      <dgm:prSet/>
      <dgm:spPr/>
      <dgm:t>
        <a:bodyPr/>
        <a:lstStyle/>
        <a:p>
          <a:endParaRPr lang="en-US"/>
        </a:p>
      </dgm:t>
    </dgm:pt>
    <dgm:pt modelId="{09A9045A-7E73-47AD-B5B3-3E0F69168C02}">
      <dgm:prSet/>
      <dgm:spPr/>
      <dgm:t>
        <a:bodyPr/>
        <a:lstStyle/>
        <a:p>
          <a:r>
            <a:rPr lang="en-US" b="1" dirty="0" smtClean="0"/>
            <a:t>Opportunities</a:t>
          </a:r>
          <a:endParaRPr lang="en-US" b="1" dirty="0"/>
        </a:p>
      </dgm:t>
    </dgm:pt>
    <dgm:pt modelId="{41D20DB9-4036-40CC-9CA4-3404EC52E610}" type="parTrans" cxnId="{B58B82EF-C6B9-47AD-83D3-0A8A4E2497AC}">
      <dgm:prSet/>
      <dgm:spPr/>
      <dgm:t>
        <a:bodyPr/>
        <a:lstStyle/>
        <a:p>
          <a:endParaRPr lang="en-US"/>
        </a:p>
      </dgm:t>
    </dgm:pt>
    <dgm:pt modelId="{BA1EC662-E043-46EA-9C96-06B619C0D3A8}" type="sibTrans" cxnId="{B58B82EF-C6B9-47AD-83D3-0A8A4E2497AC}">
      <dgm:prSet/>
      <dgm:spPr/>
      <dgm:t>
        <a:bodyPr/>
        <a:lstStyle/>
        <a:p>
          <a:endParaRPr lang="en-US"/>
        </a:p>
      </dgm:t>
    </dgm:pt>
    <dgm:pt modelId="{D604908E-088B-4E55-8B32-16350F85B80A}">
      <dgm:prSet phldrT="[Text]"/>
      <dgm:spPr/>
      <dgm:t>
        <a:bodyPr/>
        <a:lstStyle/>
        <a:p>
          <a:r>
            <a:rPr lang="en-US" b="1" dirty="0" smtClean="0"/>
            <a:t>Pathway to 2050</a:t>
          </a:r>
          <a:endParaRPr lang="en-US" b="1" dirty="0"/>
        </a:p>
      </dgm:t>
    </dgm:pt>
    <dgm:pt modelId="{B66B033A-4F60-4912-BDD1-6DFC7D64F124}" type="parTrans" cxnId="{390F5C10-D08C-4BD3-9575-33348AE6CBD9}">
      <dgm:prSet/>
      <dgm:spPr/>
      <dgm:t>
        <a:bodyPr/>
        <a:lstStyle/>
        <a:p>
          <a:endParaRPr lang="en-US"/>
        </a:p>
      </dgm:t>
    </dgm:pt>
    <dgm:pt modelId="{6758FC82-4F94-4C32-A50E-66528AAEB119}" type="sibTrans" cxnId="{390F5C10-D08C-4BD3-9575-33348AE6CBD9}">
      <dgm:prSet/>
      <dgm:spPr/>
      <dgm:t>
        <a:bodyPr/>
        <a:lstStyle/>
        <a:p>
          <a:endParaRPr lang="en-US"/>
        </a:p>
      </dgm:t>
    </dgm:pt>
    <dgm:pt modelId="{15A47820-110A-467E-A092-66B83AE0C654}" type="pres">
      <dgm:prSet presAssocID="{D3198F1A-E855-4E78-81F1-87C95039F847}" presName="arrowDiagram" presStyleCnt="0">
        <dgm:presLayoutVars>
          <dgm:chMax val="5"/>
          <dgm:dir/>
          <dgm:resizeHandles val="exact"/>
        </dgm:presLayoutVars>
      </dgm:prSet>
      <dgm:spPr/>
      <dgm:t>
        <a:bodyPr/>
        <a:lstStyle/>
        <a:p>
          <a:endParaRPr lang="en-US"/>
        </a:p>
      </dgm:t>
    </dgm:pt>
    <dgm:pt modelId="{C9EA5C66-AE7F-4466-9233-91F81AF0B399}" type="pres">
      <dgm:prSet presAssocID="{D3198F1A-E855-4E78-81F1-87C95039F847}" presName="arrow" presStyleLbl="bgShp" presStyleIdx="0" presStyleCnt="1"/>
      <dgm:spPr/>
      <dgm:t>
        <a:bodyPr/>
        <a:lstStyle/>
        <a:p>
          <a:endParaRPr lang="en-US"/>
        </a:p>
      </dgm:t>
    </dgm:pt>
    <dgm:pt modelId="{870BCB6C-3A90-42A7-979E-F0B6375206F3}" type="pres">
      <dgm:prSet presAssocID="{D3198F1A-E855-4E78-81F1-87C95039F847}" presName="arrowDiagram4" presStyleCnt="0"/>
      <dgm:spPr/>
    </dgm:pt>
    <dgm:pt modelId="{9CC92E6E-8095-4114-A6C1-343129E04E8A}" type="pres">
      <dgm:prSet presAssocID="{45D5DC7B-E17B-4170-8C2F-827FFB5E4C81}" presName="bullet4a" presStyleLbl="node1" presStyleIdx="0" presStyleCnt="4"/>
      <dgm:spPr>
        <a:solidFill>
          <a:srgbClr val="00B0F0"/>
        </a:solidFill>
        <a:ln>
          <a:solidFill>
            <a:schemeClr val="bg1"/>
          </a:solidFill>
        </a:ln>
      </dgm:spPr>
    </dgm:pt>
    <dgm:pt modelId="{046C4EFC-6F73-4680-866F-E00BB44C1777}" type="pres">
      <dgm:prSet presAssocID="{45D5DC7B-E17B-4170-8C2F-827FFB5E4C81}" presName="textBox4a" presStyleLbl="revTx" presStyleIdx="0" presStyleCnt="4" custScaleX="154826" custLinFactNeighborX="34413">
        <dgm:presLayoutVars>
          <dgm:bulletEnabled val="1"/>
        </dgm:presLayoutVars>
      </dgm:prSet>
      <dgm:spPr/>
      <dgm:t>
        <a:bodyPr/>
        <a:lstStyle/>
        <a:p>
          <a:endParaRPr lang="en-US"/>
        </a:p>
      </dgm:t>
    </dgm:pt>
    <dgm:pt modelId="{A736B976-6721-4C1E-9B86-F47448A89083}" type="pres">
      <dgm:prSet presAssocID="{C83CB229-64A9-4ED8-AFBB-08E67F7F5186}" presName="bullet4b" presStyleLbl="node1" presStyleIdx="1" presStyleCnt="4"/>
      <dgm:spPr>
        <a:solidFill>
          <a:srgbClr val="FFC000"/>
        </a:solidFill>
        <a:ln>
          <a:solidFill>
            <a:schemeClr val="bg1"/>
          </a:solidFill>
        </a:ln>
      </dgm:spPr>
    </dgm:pt>
    <dgm:pt modelId="{96F0F473-DCAD-47D7-8911-44A31426487E}" type="pres">
      <dgm:prSet presAssocID="{C83CB229-64A9-4ED8-AFBB-08E67F7F5186}" presName="textBox4b" presStyleLbl="revTx" presStyleIdx="1" presStyleCnt="4" custLinFactNeighborX="6148">
        <dgm:presLayoutVars>
          <dgm:bulletEnabled val="1"/>
        </dgm:presLayoutVars>
      </dgm:prSet>
      <dgm:spPr/>
      <dgm:t>
        <a:bodyPr/>
        <a:lstStyle/>
        <a:p>
          <a:endParaRPr lang="en-US"/>
        </a:p>
      </dgm:t>
    </dgm:pt>
    <dgm:pt modelId="{DE793B5F-CF94-4404-86B2-7811384F6116}" type="pres">
      <dgm:prSet presAssocID="{D604908E-088B-4E55-8B32-16350F85B80A}" presName="bullet4c" presStyleLbl="node1" presStyleIdx="2" presStyleCnt="4"/>
      <dgm:spPr>
        <a:solidFill>
          <a:srgbClr val="29489F"/>
        </a:solidFill>
        <a:ln>
          <a:solidFill>
            <a:schemeClr val="bg1"/>
          </a:solidFill>
        </a:ln>
      </dgm:spPr>
    </dgm:pt>
    <dgm:pt modelId="{66FA006B-9A4E-4170-8E6C-B01138AD240A}" type="pres">
      <dgm:prSet presAssocID="{D604908E-088B-4E55-8B32-16350F85B80A}" presName="textBox4c" presStyleLbl="revTx" presStyleIdx="2" presStyleCnt="4" custLinFactNeighborX="4690">
        <dgm:presLayoutVars>
          <dgm:bulletEnabled val="1"/>
        </dgm:presLayoutVars>
      </dgm:prSet>
      <dgm:spPr/>
      <dgm:t>
        <a:bodyPr/>
        <a:lstStyle/>
        <a:p>
          <a:endParaRPr lang="en-US"/>
        </a:p>
      </dgm:t>
    </dgm:pt>
    <dgm:pt modelId="{B5A67C2A-A31B-46B2-AF7C-00351361C920}" type="pres">
      <dgm:prSet presAssocID="{09A9045A-7E73-47AD-B5B3-3E0F69168C02}" presName="bullet4d" presStyleLbl="node1" presStyleIdx="3" presStyleCnt="4"/>
      <dgm:spPr>
        <a:solidFill>
          <a:srgbClr val="00B050"/>
        </a:solidFill>
        <a:ln>
          <a:solidFill>
            <a:schemeClr val="bg1"/>
          </a:solidFill>
        </a:ln>
      </dgm:spPr>
    </dgm:pt>
    <dgm:pt modelId="{5CC5C579-2679-403E-A1D7-4593E5E8EBDD}" type="pres">
      <dgm:prSet presAssocID="{09A9045A-7E73-47AD-B5B3-3E0F69168C02}" presName="textBox4d" presStyleLbl="revTx" presStyleIdx="3" presStyleCnt="4" custLinFactNeighborX="4393">
        <dgm:presLayoutVars>
          <dgm:bulletEnabled val="1"/>
        </dgm:presLayoutVars>
      </dgm:prSet>
      <dgm:spPr/>
      <dgm:t>
        <a:bodyPr/>
        <a:lstStyle/>
        <a:p>
          <a:endParaRPr lang="en-US"/>
        </a:p>
      </dgm:t>
    </dgm:pt>
  </dgm:ptLst>
  <dgm:cxnLst>
    <dgm:cxn modelId="{34EB4589-0225-48F2-A4EC-1CE952CEB639}" type="presOf" srcId="{D3198F1A-E855-4E78-81F1-87C95039F847}" destId="{15A47820-110A-467E-A092-66B83AE0C654}" srcOrd="0" destOrd="0" presId="urn:microsoft.com/office/officeart/2005/8/layout/arrow2"/>
    <dgm:cxn modelId="{4351B6A1-DDF0-4594-9D3F-2E004AE6532E}" type="presOf" srcId="{C83CB229-64A9-4ED8-AFBB-08E67F7F5186}" destId="{96F0F473-DCAD-47D7-8911-44A31426487E}" srcOrd="0" destOrd="0" presId="urn:microsoft.com/office/officeart/2005/8/layout/arrow2"/>
    <dgm:cxn modelId="{B9C2AC52-6B61-43DC-8638-A98C3D456F77}" srcId="{D3198F1A-E855-4E78-81F1-87C95039F847}" destId="{45D5DC7B-E17B-4170-8C2F-827FFB5E4C81}" srcOrd="0" destOrd="0" parTransId="{309A1E68-7AAD-46F2-8E55-07BE8B028FD0}" sibTransId="{56DB62F8-52DD-478E-80EE-4C59767ACC9B}"/>
    <dgm:cxn modelId="{4D800E74-2B1A-4FF8-96E9-06EEC1F68E52}" srcId="{D3198F1A-E855-4E78-81F1-87C95039F847}" destId="{C83CB229-64A9-4ED8-AFBB-08E67F7F5186}" srcOrd="1" destOrd="0" parTransId="{D800048F-6FE0-4EF9-BDC1-9D4EA82C4075}" sibTransId="{D528AF3C-CB6F-46BB-A130-380ACF3C946B}"/>
    <dgm:cxn modelId="{C0BD7B9A-E942-4E12-8DB1-91A0424885BB}" type="presOf" srcId="{09A9045A-7E73-47AD-B5B3-3E0F69168C02}" destId="{5CC5C579-2679-403E-A1D7-4593E5E8EBDD}" srcOrd="0" destOrd="0" presId="urn:microsoft.com/office/officeart/2005/8/layout/arrow2"/>
    <dgm:cxn modelId="{CA1FBEB8-6033-4282-A8D9-6361FE4D39BF}" type="presOf" srcId="{45D5DC7B-E17B-4170-8C2F-827FFB5E4C81}" destId="{046C4EFC-6F73-4680-866F-E00BB44C1777}" srcOrd="0" destOrd="0" presId="urn:microsoft.com/office/officeart/2005/8/layout/arrow2"/>
    <dgm:cxn modelId="{B58B82EF-C6B9-47AD-83D3-0A8A4E2497AC}" srcId="{D3198F1A-E855-4E78-81F1-87C95039F847}" destId="{09A9045A-7E73-47AD-B5B3-3E0F69168C02}" srcOrd="3" destOrd="0" parTransId="{41D20DB9-4036-40CC-9CA4-3404EC52E610}" sibTransId="{BA1EC662-E043-46EA-9C96-06B619C0D3A8}"/>
    <dgm:cxn modelId="{390F5C10-D08C-4BD3-9575-33348AE6CBD9}" srcId="{D3198F1A-E855-4E78-81F1-87C95039F847}" destId="{D604908E-088B-4E55-8B32-16350F85B80A}" srcOrd="2" destOrd="0" parTransId="{B66B033A-4F60-4912-BDD1-6DFC7D64F124}" sibTransId="{6758FC82-4F94-4C32-A50E-66528AAEB119}"/>
    <dgm:cxn modelId="{E67BFE2F-7856-4F59-A658-92D5A37298FF}" type="presOf" srcId="{D604908E-088B-4E55-8B32-16350F85B80A}" destId="{66FA006B-9A4E-4170-8E6C-B01138AD240A}" srcOrd="0" destOrd="0" presId="urn:microsoft.com/office/officeart/2005/8/layout/arrow2"/>
    <dgm:cxn modelId="{149C86DF-64E7-4F53-B117-4CB5D15F0773}" type="presParOf" srcId="{15A47820-110A-467E-A092-66B83AE0C654}" destId="{C9EA5C66-AE7F-4466-9233-91F81AF0B399}" srcOrd="0" destOrd="0" presId="urn:microsoft.com/office/officeart/2005/8/layout/arrow2"/>
    <dgm:cxn modelId="{4C97074C-B6BB-41A2-8700-CA6C32EC7F09}" type="presParOf" srcId="{15A47820-110A-467E-A092-66B83AE0C654}" destId="{870BCB6C-3A90-42A7-979E-F0B6375206F3}" srcOrd="1" destOrd="0" presId="urn:microsoft.com/office/officeart/2005/8/layout/arrow2"/>
    <dgm:cxn modelId="{089779EF-AC35-4EE7-A8C1-E3D655C87963}" type="presParOf" srcId="{870BCB6C-3A90-42A7-979E-F0B6375206F3}" destId="{9CC92E6E-8095-4114-A6C1-343129E04E8A}" srcOrd="0" destOrd="0" presId="urn:microsoft.com/office/officeart/2005/8/layout/arrow2"/>
    <dgm:cxn modelId="{58A1C111-F0B2-4488-8133-F8706B576DD0}" type="presParOf" srcId="{870BCB6C-3A90-42A7-979E-F0B6375206F3}" destId="{046C4EFC-6F73-4680-866F-E00BB44C1777}" srcOrd="1" destOrd="0" presId="urn:microsoft.com/office/officeart/2005/8/layout/arrow2"/>
    <dgm:cxn modelId="{89ADD911-061E-46A1-8EB7-2DCB3EC808F5}" type="presParOf" srcId="{870BCB6C-3A90-42A7-979E-F0B6375206F3}" destId="{A736B976-6721-4C1E-9B86-F47448A89083}" srcOrd="2" destOrd="0" presId="urn:microsoft.com/office/officeart/2005/8/layout/arrow2"/>
    <dgm:cxn modelId="{473D10D8-39DE-45D8-B547-5E911F35D5B4}" type="presParOf" srcId="{870BCB6C-3A90-42A7-979E-F0B6375206F3}" destId="{96F0F473-DCAD-47D7-8911-44A31426487E}" srcOrd="3" destOrd="0" presId="urn:microsoft.com/office/officeart/2005/8/layout/arrow2"/>
    <dgm:cxn modelId="{CA3C48A2-1ACD-4107-B2BE-2C8A7D2225CC}" type="presParOf" srcId="{870BCB6C-3A90-42A7-979E-F0B6375206F3}" destId="{DE793B5F-CF94-4404-86B2-7811384F6116}" srcOrd="4" destOrd="0" presId="urn:microsoft.com/office/officeart/2005/8/layout/arrow2"/>
    <dgm:cxn modelId="{D6B3981D-1711-4F4E-AD07-FB4FE88FF616}" type="presParOf" srcId="{870BCB6C-3A90-42A7-979E-F0B6375206F3}" destId="{66FA006B-9A4E-4170-8E6C-B01138AD240A}" srcOrd="5" destOrd="0" presId="urn:microsoft.com/office/officeart/2005/8/layout/arrow2"/>
    <dgm:cxn modelId="{256DB398-4CC0-46BF-A1CD-BEDE7ED2EC1E}" type="presParOf" srcId="{870BCB6C-3A90-42A7-979E-F0B6375206F3}" destId="{B5A67C2A-A31B-46B2-AF7C-00351361C920}" srcOrd="6" destOrd="0" presId="urn:microsoft.com/office/officeart/2005/8/layout/arrow2"/>
    <dgm:cxn modelId="{F0E2D357-6C70-4823-8CCC-7B9699355327}" type="presParOf" srcId="{870BCB6C-3A90-42A7-979E-F0B6375206F3}" destId="{5CC5C579-2679-403E-A1D7-4593E5E8EBDD}"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4D9062-E516-41BF-A973-4B34724CC31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094CFD7E-D9EE-4427-BB7F-A9021EF329EB}">
      <dgm:prSet phldrT="[Text]"/>
      <dgm:spPr>
        <a:solidFill>
          <a:schemeClr val="tx2">
            <a:lumMod val="75000"/>
          </a:schemeClr>
        </a:solidFill>
      </dgm:spPr>
      <dgm:t>
        <a:bodyPr/>
        <a:lstStyle/>
        <a:p>
          <a:r>
            <a:rPr lang="en-US" dirty="0" smtClean="0"/>
            <a:t>Vision 2050</a:t>
          </a:r>
          <a:endParaRPr lang="en-US" dirty="0"/>
        </a:p>
      </dgm:t>
    </dgm:pt>
    <dgm:pt modelId="{A4E5B394-5BBE-4E2A-85D8-E713C641E70E}" type="parTrans" cxnId="{FB8FDB82-8008-48C7-B051-48F6E6E237DF}">
      <dgm:prSet/>
      <dgm:spPr/>
      <dgm:t>
        <a:bodyPr/>
        <a:lstStyle/>
        <a:p>
          <a:endParaRPr lang="en-US"/>
        </a:p>
      </dgm:t>
    </dgm:pt>
    <dgm:pt modelId="{68A98825-05BD-462C-850B-5E2B6974C992}" type="sibTrans" cxnId="{FB8FDB82-8008-48C7-B051-48F6E6E237DF}">
      <dgm:prSet/>
      <dgm:spPr/>
      <dgm:t>
        <a:bodyPr/>
        <a:lstStyle/>
        <a:p>
          <a:endParaRPr lang="en-US"/>
        </a:p>
      </dgm:t>
    </dgm:pt>
    <dgm:pt modelId="{111AB407-44B2-4A67-8284-346F5E9857DC}">
      <dgm:prSet phldrT="[Text]"/>
      <dgm:spPr/>
      <dgm:t>
        <a:bodyPr/>
        <a:lstStyle/>
        <a:p>
          <a:r>
            <a:rPr lang="en-US" dirty="0" smtClean="0"/>
            <a:t>Diversity &amp; interdependence</a:t>
          </a:r>
          <a:endParaRPr lang="en-US" dirty="0"/>
        </a:p>
      </dgm:t>
    </dgm:pt>
    <dgm:pt modelId="{5CFDFC73-D5F9-4CD9-B92C-4A336CB87A70}" type="parTrans" cxnId="{360F8DA5-D4A5-45DC-8ED3-41999FFD5CFF}">
      <dgm:prSet/>
      <dgm:spPr/>
      <dgm:t>
        <a:bodyPr/>
        <a:lstStyle/>
        <a:p>
          <a:endParaRPr lang="en-US"/>
        </a:p>
      </dgm:t>
    </dgm:pt>
    <dgm:pt modelId="{A4A3A83A-5064-40ED-A5F3-93FB499126A3}" type="sibTrans" cxnId="{360F8DA5-D4A5-45DC-8ED3-41999FFD5CFF}">
      <dgm:prSet/>
      <dgm:spPr/>
      <dgm:t>
        <a:bodyPr/>
        <a:lstStyle/>
        <a:p>
          <a:endParaRPr lang="en-US"/>
        </a:p>
      </dgm:t>
    </dgm:pt>
    <dgm:pt modelId="{EC5D9CBF-748B-49B6-99DB-DD0DA68D103D}">
      <dgm:prSet phldrT="[Text]"/>
      <dgm:spPr/>
      <dgm:t>
        <a:bodyPr/>
        <a:lstStyle/>
        <a:p>
          <a:r>
            <a:rPr lang="en-US" dirty="0" smtClean="0"/>
            <a:t>A different economic reality</a:t>
          </a:r>
          <a:endParaRPr lang="en-US" dirty="0"/>
        </a:p>
      </dgm:t>
    </dgm:pt>
    <dgm:pt modelId="{CBD1C8DE-8E23-428B-A568-2AFD917293CE}" type="parTrans" cxnId="{E5A4FDE5-F3FD-45B5-9DB1-1FA975F7EC70}">
      <dgm:prSet/>
      <dgm:spPr/>
      <dgm:t>
        <a:bodyPr/>
        <a:lstStyle/>
        <a:p>
          <a:endParaRPr lang="en-US"/>
        </a:p>
      </dgm:t>
    </dgm:pt>
    <dgm:pt modelId="{719EFA0A-1158-4D97-AE7C-1A065F3F4B05}" type="sibTrans" cxnId="{E5A4FDE5-F3FD-45B5-9DB1-1FA975F7EC70}">
      <dgm:prSet/>
      <dgm:spPr/>
      <dgm:t>
        <a:bodyPr/>
        <a:lstStyle/>
        <a:p>
          <a:endParaRPr lang="en-US"/>
        </a:p>
      </dgm:t>
    </dgm:pt>
    <dgm:pt modelId="{10DE2AD9-78DF-4312-A5BA-680697132EC9}">
      <dgm:prSet phldrT="[Text]"/>
      <dgm:spPr/>
      <dgm:t>
        <a:bodyPr/>
        <a:lstStyle/>
        <a:p>
          <a:r>
            <a:rPr lang="en-US" dirty="0" smtClean="0"/>
            <a:t>Multi-partner governance</a:t>
          </a:r>
          <a:endParaRPr lang="en-US" dirty="0"/>
        </a:p>
      </dgm:t>
    </dgm:pt>
    <dgm:pt modelId="{B199DD32-FA9A-4BD0-A5DB-BF54281C4933}" type="parTrans" cxnId="{0B1BD715-ADEC-47AB-8B3A-E63835EDC9EE}">
      <dgm:prSet/>
      <dgm:spPr/>
      <dgm:t>
        <a:bodyPr/>
        <a:lstStyle/>
        <a:p>
          <a:endParaRPr lang="en-US"/>
        </a:p>
      </dgm:t>
    </dgm:pt>
    <dgm:pt modelId="{74862693-36F8-479E-9CD1-F0AEB3BB4713}" type="sibTrans" cxnId="{0B1BD715-ADEC-47AB-8B3A-E63835EDC9EE}">
      <dgm:prSet/>
      <dgm:spPr/>
      <dgm:t>
        <a:bodyPr/>
        <a:lstStyle/>
        <a:p>
          <a:endParaRPr lang="en-US"/>
        </a:p>
      </dgm:t>
    </dgm:pt>
    <dgm:pt modelId="{38DE36D1-7519-4302-9CD4-01AF69B019F1}">
      <dgm:prSet phldrT="[Text]"/>
      <dgm:spPr/>
      <dgm:t>
        <a:bodyPr/>
        <a:lstStyle/>
        <a:p>
          <a:r>
            <a:rPr lang="en-US" dirty="0" smtClean="0"/>
            <a:t>Dealing with climate change</a:t>
          </a:r>
          <a:endParaRPr lang="en-US" dirty="0"/>
        </a:p>
      </dgm:t>
    </dgm:pt>
    <dgm:pt modelId="{460CF977-0105-49A3-8031-D0E222BACD01}" type="parTrans" cxnId="{30C87479-6141-4DE0-8B1B-AA9399A14E82}">
      <dgm:prSet/>
      <dgm:spPr/>
      <dgm:t>
        <a:bodyPr/>
        <a:lstStyle/>
        <a:p>
          <a:endParaRPr lang="en-US"/>
        </a:p>
      </dgm:t>
    </dgm:pt>
    <dgm:pt modelId="{4F0D1921-D84D-4F19-8699-13F14DE55C07}" type="sibTrans" cxnId="{30C87479-6141-4DE0-8B1B-AA9399A14E82}">
      <dgm:prSet/>
      <dgm:spPr/>
      <dgm:t>
        <a:bodyPr/>
        <a:lstStyle/>
        <a:p>
          <a:endParaRPr lang="en-US"/>
        </a:p>
      </dgm:t>
    </dgm:pt>
    <dgm:pt modelId="{C11DA683-F46B-4FCB-BBDF-33A1DAFE7F44}">
      <dgm:prSet/>
      <dgm:spPr/>
      <dgm:t>
        <a:bodyPr/>
        <a:lstStyle/>
        <a:p>
          <a:r>
            <a:rPr lang="en-US" dirty="0" smtClean="0"/>
            <a:t>An evolved workplace &amp; evolved employers</a:t>
          </a:r>
          <a:endParaRPr lang="en-US" dirty="0"/>
        </a:p>
      </dgm:t>
    </dgm:pt>
    <dgm:pt modelId="{9811E852-5441-4CD1-BCCF-1583E5C2B18F}" type="parTrans" cxnId="{2E070401-BF50-4146-B348-6C0CB3C82137}">
      <dgm:prSet/>
      <dgm:spPr/>
      <dgm:t>
        <a:bodyPr/>
        <a:lstStyle/>
        <a:p>
          <a:endParaRPr lang="en-US"/>
        </a:p>
      </dgm:t>
    </dgm:pt>
    <dgm:pt modelId="{2AF8D18F-46D0-45E5-BF4F-491E58CF707B}" type="sibTrans" cxnId="{2E070401-BF50-4146-B348-6C0CB3C82137}">
      <dgm:prSet/>
      <dgm:spPr/>
      <dgm:t>
        <a:bodyPr/>
        <a:lstStyle/>
        <a:p>
          <a:endParaRPr lang="en-US"/>
        </a:p>
      </dgm:t>
    </dgm:pt>
    <dgm:pt modelId="{7D443589-F40E-42AF-A291-444C6FC1B8F3}">
      <dgm:prSet/>
      <dgm:spPr/>
      <dgm:t>
        <a:bodyPr/>
        <a:lstStyle/>
        <a:p>
          <a:r>
            <a:rPr lang="en-US" dirty="0" smtClean="0"/>
            <a:t>In markers: Innovating &amp; deploying solutions</a:t>
          </a:r>
          <a:endParaRPr lang="en-US" dirty="0"/>
        </a:p>
      </dgm:t>
    </dgm:pt>
    <dgm:pt modelId="{655B97DF-97FC-44E8-B455-A9073A53F20B}" type="parTrans" cxnId="{DFAB1F7E-D01E-4A2A-A289-31D959225868}">
      <dgm:prSet/>
      <dgm:spPr/>
      <dgm:t>
        <a:bodyPr/>
        <a:lstStyle/>
        <a:p>
          <a:endParaRPr lang="en-US"/>
        </a:p>
      </dgm:t>
    </dgm:pt>
    <dgm:pt modelId="{DC16B8C0-6010-4459-8048-4210745C005C}" type="sibTrans" cxnId="{DFAB1F7E-D01E-4A2A-A289-31D959225868}">
      <dgm:prSet/>
      <dgm:spPr/>
      <dgm:t>
        <a:bodyPr/>
        <a:lstStyle/>
        <a:p>
          <a:endParaRPr lang="en-US"/>
        </a:p>
      </dgm:t>
    </dgm:pt>
    <dgm:pt modelId="{7FE38557-57C9-4D6C-892A-2F4EB84F3EB9}" type="pres">
      <dgm:prSet presAssocID="{5F4D9062-E516-41BF-A973-4B34724CC319}" presName="cycle" presStyleCnt="0">
        <dgm:presLayoutVars>
          <dgm:chMax val="1"/>
          <dgm:dir/>
          <dgm:animLvl val="ctr"/>
          <dgm:resizeHandles val="exact"/>
        </dgm:presLayoutVars>
      </dgm:prSet>
      <dgm:spPr/>
      <dgm:t>
        <a:bodyPr/>
        <a:lstStyle/>
        <a:p>
          <a:endParaRPr lang="en-US"/>
        </a:p>
      </dgm:t>
    </dgm:pt>
    <dgm:pt modelId="{0FFC0CB2-EA33-48B1-8C9F-70A81F511541}" type="pres">
      <dgm:prSet presAssocID="{094CFD7E-D9EE-4427-BB7F-A9021EF329EB}" presName="centerShape" presStyleLbl="node0" presStyleIdx="0" presStyleCnt="1"/>
      <dgm:spPr/>
      <dgm:t>
        <a:bodyPr/>
        <a:lstStyle/>
        <a:p>
          <a:endParaRPr lang="en-US"/>
        </a:p>
      </dgm:t>
    </dgm:pt>
    <dgm:pt modelId="{BA123423-4F21-4708-974D-8961A1288FEA}" type="pres">
      <dgm:prSet presAssocID="{5CFDFC73-D5F9-4CD9-B92C-4A336CB87A70}" presName="Name9" presStyleLbl="parChTrans1D2" presStyleIdx="0" presStyleCnt="6"/>
      <dgm:spPr/>
      <dgm:t>
        <a:bodyPr/>
        <a:lstStyle/>
        <a:p>
          <a:endParaRPr lang="en-US"/>
        </a:p>
      </dgm:t>
    </dgm:pt>
    <dgm:pt modelId="{CE3E2521-5DF7-40F7-9EE0-2CEA5E70E6B7}" type="pres">
      <dgm:prSet presAssocID="{5CFDFC73-D5F9-4CD9-B92C-4A336CB87A70}" presName="connTx" presStyleLbl="parChTrans1D2" presStyleIdx="0" presStyleCnt="6"/>
      <dgm:spPr/>
      <dgm:t>
        <a:bodyPr/>
        <a:lstStyle/>
        <a:p>
          <a:endParaRPr lang="en-US"/>
        </a:p>
      </dgm:t>
    </dgm:pt>
    <dgm:pt modelId="{3CE67E27-EEAE-4DD3-8CAD-6B78916EB892}" type="pres">
      <dgm:prSet presAssocID="{111AB407-44B2-4A67-8284-346F5E9857DC}" presName="node" presStyleLbl="node1" presStyleIdx="0" presStyleCnt="6">
        <dgm:presLayoutVars>
          <dgm:bulletEnabled val="1"/>
        </dgm:presLayoutVars>
      </dgm:prSet>
      <dgm:spPr/>
      <dgm:t>
        <a:bodyPr/>
        <a:lstStyle/>
        <a:p>
          <a:endParaRPr lang="en-US"/>
        </a:p>
      </dgm:t>
    </dgm:pt>
    <dgm:pt modelId="{01ADDC52-8D17-4FAB-89FB-F02595C35815}" type="pres">
      <dgm:prSet presAssocID="{CBD1C8DE-8E23-428B-A568-2AFD917293CE}" presName="Name9" presStyleLbl="parChTrans1D2" presStyleIdx="1" presStyleCnt="6"/>
      <dgm:spPr/>
      <dgm:t>
        <a:bodyPr/>
        <a:lstStyle/>
        <a:p>
          <a:endParaRPr lang="en-US"/>
        </a:p>
      </dgm:t>
    </dgm:pt>
    <dgm:pt modelId="{79F11CD0-4F5E-4924-96EE-D099AA004FE1}" type="pres">
      <dgm:prSet presAssocID="{CBD1C8DE-8E23-428B-A568-2AFD917293CE}" presName="connTx" presStyleLbl="parChTrans1D2" presStyleIdx="1" presStyleCnt="6"/>
      <dgm:spPr/>
      <dgm:t>
        <a:bodyPr/>
        <a:lstStyle/>
        <a:p>
          <a:endParaRPr lang="en-US"/>
        </a:p>
      </dgm:t>
    </dgm:pt>
    <dgm:pt modelId="{83AE0C69-3CC0-400B-B11A-E7A5CD8B6D78}" type="pres">
      <dgm:prSet presAssocID="{EC5D9CBF-748B-49B6-99DB-DD0DA68D103D}" presName="node" presStyleLbl="node1" presStyleIdx="1" presStyleCnt="6">
        <dgm:presLayoutVars>
          <dgm:bulletEnabled val="1"/>
        </dgm:presLayoutVars>
      </dgm:prSet>
      <dgm:spPr/>
      <dgm:t>
        <a:bodyPr/>
        <a:lstStyle/>
        <a:p>
          <a:endParaRPr lang="en-US"/>
        </a:p>
      </dgm:t>
    </dgm:pt>
    <dgm:pt modelId="{26DC9FD4-9D79-4AD6-B360-411CE0383122}" type="pres">
      <dgm:prSet presAssocID="{B199DD32-FA9A-4BD0-A5DB-BF54281C4933}" presName="Name9" presStyleLbl="parChTrans1D2" presStyleIdx="2" presStyleCnt="6"/>
      <dgm:spPr/>
      <dgm:t>
        <a:bodyPr/>
        <a:lstStyle/>
        <a:p>
          <a:endParaRPr lang="en-US"/>
        </a:p>
      </dgm:t>
    </dgm:pt>
    <dgm:pt modelId="{36C4DA15-9C75-4591-BC1F-34F3ED67D56F}" type="pres">
      <dgm:prSet presAssocID="{B199DD32-FA9A-4BD0-A5DB-BF54281C4933}" presName="connTx" presStyleLbl="parChTrans1D2" presStyleIdx="2" presStyleCnt="6"/>
      <dgm:spPr/>
      <dgm:t>
        <a:bodyPr/>
        <a:lstStyle/>
        <a:p>
          <a:endParaRPr lang="en-US"/>
        </a:p>
      </dgm:t>
    </dgm:pt>
    <dgm:pt modelId="{9CB6AFC7-C1D9-461F-8CAB-4F9AFD6163ED}" type="pres">
      <dgm:prSet presAssocID="{10DE2AD9-78DF-4312-A5BA-680697132EC9}" presName="node" presStyleLbl="node1" presStyleIdx="2" presStyleCnt="6">
        <dgm:presLayoutVars>
          <dgm:bulletEnabled val="1"/>
        </dgm:presLayoutVars>
      </dgm:prSet>
      <dgm:spPr/>
      <dgm:t>
        <a:bodyPr/>
        <a:lstStyle/>
        <a:p>
          <a:endParaRPr lang="en-US"/>
        </a:p>
      </dgm:t>
    </dgm:pt>
    <dgm:pt modelId="{B9E1E318-B3AD-404F-B969-A6C68179D0A9}" type="pres">
      <dgm:prSet presAssocID="{460CF977-0105-49A3-8031-D0E222BACD01}" presName="Name9" presStyleLbl="parChTrans1D2" presStyleIdx="3" presStyleCnt="6"/>
      <dgm:spPr/>
      <dgm:t>
        <a:bodyPr/>
        <a:lstStyle/>
        <a:p>
          <a:endParaRPr lang="en-US"/>
        </a:p>
      </dgm:t>
    </dgm:pt>
    <dgm:pt modelId="{1818FD32-AD8E-4156-8C0F-44B65B8D7C8E}" type="pres">
      <dgm:prSet presAssocID="{460CF977-0105-49A3-8031-D0E222BACD01}" presName="connTx" presStyleLbl="parChTrans1D2" presStyleIdx="3" presStyleCnt="6"/>
      <dgm:spPr/>
      <dgm:t>
        <a:bodyPr/>
        <a:lstStyle/>
        <a:p>
          <a:endParaRPr lang="en-US"/>
        </a:p>
      </dgm:t>
    </dgm:pt>
    <dgm:pt modelId="{C70061B2-8F9F-48F7-9CCC-31ACA021B3B0}" type="pres">
      <dgm:prSet presAssocID="{38DE36D1-7519-4302-9CD4-01AF69B019F1}" presName="node" presStyleLbl="node1" presStyleIdx="3" presStyleCnt="6">
        <dgm:presLayoutVars>
          <dgm:bulletEnabled val="1"/>
        </dgm:presLayoutVars>
      </dgm:prSet>
      <dgm:spPr/>
      <dgm:t>
        <a:bodyPr/>
        <a:lstStyle/>
        <a:p>
          <a:endParaRPr lang="en-US"/>
        </a:p>
      </dgm:t>
    </dgm:pt>
    <dgm:pt modelId="{FE3623BE-F625-4546-8C27-01F05FF8F35A}" type="pres">
      <dgm:prSet presAssocID="{9811E852-5441-4CD1-BCCF-1583E5C2B18F}" presName="Name9" presStyleLbl="parChTrans1D2" presStyleIdx="4" presStyleCnt="6"/>
      <dgm:spPr/>
      <dgm:t>
        <a:bodyPr/>
        <a:lstStyle/>
        <a:p>
          <a:endParaRPr lang="en-US"/>
        </a:p>
      </dgm:t>
    </dgm:pt>
    <dgm:pt modelId="{44958962-AD76-456F-97E9-DA317155228B}" type="pres">
      <dgm:prSet presAssocID="{9811E852-5441-4CD1-BCCF-1583E5C2B18F}" presName="connTx" presStyleLbl="parChTrans1D2" presStyleIdx="4" presStyleCnt="6"/>
      <dgm:spPr/>
      <dgm:t>
        <a:bodyPr/>
        <a:lstStyle/>
        <a:p>
          <a:endParaRPr lang="en-US"/>
        </a:p>
      </dgm:t>
    </dgm:pt>
    <dgm:pt modelId="{3FE94B2B-1D2D-47F0-926F-13494DC60D3D}" type="pres">
      <dgm:prSet presAssocID="{C11DA683-F46B-4FCB-BBDF-33A1DAFE7F44}" presName="node" presStyleLbl="node1" presStyleIdx="4" presStyleCnt="6">
        <dgm:presLayoutVars>
          <dgm:bulletEnabled val="1"/>
        </dgm:presLayoutVars>
      </dgm:prSet>
      <dgm:spPr/>
      <dgm:t>
        <a:bodyPr/>
        <a:lstStyle/>
        <a:p>
          <a:endParaRPr lang="en-US"/>
        </a:p>
      </dgm:t>
    </dgm:pt>
    <dgm:pt modelId="{EB61FEDA-12ED-480B-B198-9B0B631D97E4}" type="pres">
      <dgm:prSet presAssocID="{655B97DF-97FC-44E8-B455-A9073A53F20B}" presName="Name9" presStyleLbl="parChTrans1D2" presStyleIdx="5" presStyleCnt="6"/>
      <dgm:spPr/>
      <dgm:t>
        <a:bodyPr/>
        <a:lstStyle/>
        <a:p>
          <a:endParaRPr lang="en-US"/>
        </a:p>
      </dgm:t>
    </dgm:pt>
    <dgm:pt modelId="{BA9554C4-C9CE-4B23-A0F2-1BBD1B3A7E82}" type="pres">
      <dgm:prSet presAssocID="{655B97DF-97FC-44E8-B455-A9073A53F20B}" presName="connTx" presStyleLbl="parChTrans1D2" presStyleIdx="5" presStyleCnt="6"/>
      <dgm:spPr/>
      <dgm:t>
        <a:bodyPr/>
        <a:lstStyle/>
        <a:p>
          <a:endParaRPr lang="en-US"/>
        </a:p>
      </dgm:t>
    </dgm:pt>
    <dgm:pt modelId="{951BFA70-1572-4B73-A7A7-C5E529E2CCDD}" type="pres">
      <dgm:prSet presAssocID="{7D443589-F40E-42AF-A291-444C6FC1B8F3}" presName="node" presStyleLbl="node1" presStyleIdx="5" presStyleCnt="6">
        <dgm:presLayoutVars>
          <dgm:bulletEnabled val="1"/>
        </dgm:presLayoutVars>
      </dgm:prSet>
      <dgm:spPr/>
      <dgm:t>
        <a:bodyPr/>
        <a:lstStyle/>
        <a:p>
          <a:endParaRPr lang="en-US"/>
        </a:p>
      </dgm:t>
    </dgm:pt>
  </dgm:ptLst>
  <dgm:cxnLst>
    <dgm:cxn modelId="{E3833599-957F-478D-BE97-77039E9435C6}" type="presOf" srcId="{7D443589-F40E-42AF-A291-444C6FC1B8F3}" destId="{951BFA70-1572-4B73-A7A7-C5E529E2CCDD}" srcOrd="0" destOrd="0" presId="urn:microsoft.com/office/officeart/2005/8/layout/radial1"/>
    <dgm:cxn modelId="{7176A54D-AB7B-4E90-AB5F-2B7CCB977279}" type="presOf" srcId="{CBD1C8DE-8E23-428B-A568-2AFD917293CE}" destId="{01ADDC52-8D17-4FAB-89FB-F02595C35815}" srcOrd="0" destOrd="0" presId="urn:microsoft.com/office/officeart/2005/8/layout/radial1"/>
    <dgm:cxn modelId="{30C87479-6141-4DE0-8B1B-AA9399A14E82}" srcId="{094CFD7E-D9EE-4427-BB7F-A9021EF329EB}" destId="{38DE36D1-7519-4302-9CD4-01AF69B019F1}" srcOrd="3" destOrd="0" parTransId="{460CF977-0105-49A3-8031-D0E222BACD01}" sibTransId="{4F0D1921-D84D-4F19-8699-13F14DE55C07}"/>
    <dgm:cxn modelId="{2A3B9E79-A863-419E-AF61-CCC71294CEF3}" type="presOf" srcId="{CBD1C8DE-8E23-428B-A568-2AFD917293CE}" destId="{79F11CD0-4F5E-4924-96EE-D099AA004FE1}" srcOrd="1" destOrd="0" presId="urn:microsoft.com/office/officeart/2005/8/layout/radial1"/>
    <dgm:cxn modelId="{E5A4FDE5-F3FD-45B5-9DB1-1FA975F7EC70}" srcId="{094CFD7E-D9EE-4427-BB7F-A9021EF329EB}" destId="{EC5D9CBF-748B-49B6-99DB-DD0DA68D103D}" srcOrd="1" destOrd="0" parTransId="{CBD1C8DE-8E23-428B-A568-2AFD917293CE}" sibTransId="{719EFA0A-1158-4D97-AE7C-1A065F3F4B05}"/>
    <dgm:cxn modelId="{5ED334C2-A486-4B11-8922-563FA2404195}" type="presOf" srcId="{EC5D9CBF-748B-49B6-99DB-DD0DA68D103D}" destId="{83AE0C69-3CC0-400B-B11A-E7A5CD8B6D78}" srcOrd="0" destOrd="0" presId="urn:microsoft.com/office/officeart/2005/8/layout/radial1"/>
    <dgm:cxn modelId="{647FC25C-B15D-4641-A2E2-052704DB6D46}" type="presOf" srcId="{5CFDFC73-D5F9-4CD9-B92C-4A336CB87A70}" destId="{CE3E2521-5DF7-40F7-9EE0-2CEA5E70E6B7}" srcOrd="1" destOrd="0" presId="urn:microsoft.com/office/officeart/2005/8/layout/radial1"/>
    <dgm:cxn modelId="{F506846D-927C-4E9A-AB9F-ED6BF8B71FDA}" type="presOf" srcId="{5CFDFC73-D5F9-4CD9-B92C-4A336CB87A70}" destId="{BA123423-4F21-4708-974D-8961A1288FEA}" srcOrd="0" destOrd="0" presId="urn:microsoft.com/office/officeart/2005/8/layout/radial1"/>
    <dgm:cxn modelId="{5626F6BA-C408-4DD6-8C98-53CDCD22096C}" type="presOf" srcId="{B199DD32-FA9A-4BD0-A5DB-BF54281C4933}" destId="{36C4DA15-9C75-4591-BC1F-34F3ED67D56F}" srcOrd="1" destOrd="0" presId="urn:microsoft.com/office/officeart/2005/8/layout/radial1"/>
    <dgm:cxn modelId="{FB8FDB82-8008-48C7-B051-48F6E6E237DF}" srcId="{5F4D9062-E516-41BF-A973-4B34724CC319}" destId="{094CFD7E-D9EE-4427-BB7F-A9021EF329EB}" srcOrd="0" destOrd="0" parTransId="{A4E5B394-5BBE-4E2A-85D8-E713C641E70E}" sibTransId="{68A98825-05BD-462C-850B-5E2B6974C992}"/>
    <dgm:cxn modelId="{0EC5F485-8A51-4411-BF50-BD976175C0D0}" type="presOf" srcId="{460CF977-0105-49A3-8031-D0E222BACD01}" destId="{1818FD32-AD8E-4156-8C0F-44B65B8D7C8E}" srcOrd="1" destOrd="0" presId="urn:microsoft.com/office/officeart/2005/8/layout/radial1"/>
    <dgm:cxn modelId="{8C106D30-9262-433D-AA7A-2690EC0B2F4B}" type="presOf" srcId="{10DE2AD9-78DF-4312-A5BA-680697132EC9}" destId="{9CB6AFC7-C1D9-461F-8CAB-4F9AFD6163ED}" srcOrd="0" destOrd="0" presId="urn:microsoft.com/office/officeart/2005/8/layout/radial1"/>
    <dgm:cxn modelId="{4B3E857C-7E5C-46E3-AF55-6A7EF140C5ED}" type="presOf" srcId="{111AB407-44B2-4A67-8284-346F5E9857DC}" destId="{3CE67E27-EEAE-4DD3-8CAD-6B78916EB892}" srcOrd="0" destOrd="0" presId="urn:microsoft.com/office/officeart/2005/8/layout/radial1"/>
    <dgm:cxn modelId="{68F95D57-93AC-4DF8-8245-8DE2CDD83447}" type="presOf" srcId="{9811E852-5441-4CD1-BCCF-1583E5C2B18F}" destId="{FE3623BE-F625-4546-8C27-01F05FF8F35A}" srcOrd="0" destOrd="0" presId="urn:microsoft.com/office/officeart/2005/8/layout/radial1"/>
    <dgm:cxn modelId="{B0103B16-3A33-4398-8D14-6C7ED10A378E}" type="presOf" srcId="{5F4D9062-E516-41BF-A973-4B34724CC319}" destId="{7FE38557-57C9-4D6C-892A-2F4EB84F3EB9}" srcOrd="0" destOrd="0" presId="urn:microsoft.com/office/officeart/2005/8/layout/radial1"/>
    <dgm:cxn modelId="{9543DA5D-6823-421C-90F2-EAB3B2B6BFE4}" type="presOf" srcId="{C11DA683-F46B-4FCB-BBDF-33A1DAFE7F44}" destId="{3FE94B2B-1D2D-47F0-926F-13494DC60D3D}" srcOrd="0" destOrd="0" presId="urn:microsoft.com/office/officeart/2005/8/layout/radial1"/>
    <dgm:cxn modelId="{FAC29DE4-0644-4973-A44E-5CDF0958FACD}" type="presOf" srcId="{094CFD7E-D9EE-4427-BB7F-A9021EF329EB}" destId="{0FFC0CB2-EA33-48B1-8C9F-70A81F511541}" srcOrd="0" destOrd="0" presId="urn:microsoft.com/office/officeart/2005/8/layout/radial1"/>
    <dgm:cxn modelId="{360F8DA5-D4A5-45DC-8ED3-41999FFD5CFF}" srcId="{094CFD7E-D9EE-4427-BB7F-A9021EF329EB}" destId="{111AB407-44B2-4A67-8284-346F5E9857DC}" srcOrd="0" destOrd="0" parTransId="{5CFDFC73-D5F9-4CD9-B92C-4A336CB87A70}" sibTransId="{A4A3A83A-5064-40ED-A5F3-93FB499126A3}"/>
    <dgm:cxn modelId="{4DE8ED3D-5207-4BBB-A5EF-646DE6105104}" type="presOf" srcId="{460CF977-0105-49A3-8031-D0E222BACD01}" destId="{B9E1E318-B3AD-404F-B969-A6C68179D0A9}" srcOrd="0" destOrd="0" presId="urn:microsoft.com/office/officeart/2005/8/layout/radial1"/>
    <dgm:cxn modelId="{17490569-2E16-4251-8665-1EAEE1A0773F}" type="presOf" srcId="{B199DD32-FA9A-4BD0-A5DB-BF54281C4933}" destId="{26DC9FD4-9D79-4AD6-B360-411CE0383122}" srcOrd="0" destOrd="0" presId="urn:microsoft.com/office/officeart/2005/8/layout/radial1"/>
    <dgm:cxn modelId="{C55E3281-707A-4748-A99F-0758DBCCC8FA}" type="presOf" srcId="{9811E852-5441-4CD1-BCCF-1583E5C2B18F}" destId="{44958962-AD76-456F-97E9-DA317155228B}" srcOrd="1" destOrd="0" presId="urn:microsoft.com/office/officeart/2005/8/layout/radial1"/>
    <dgm:cxn modelId="{BA195E3D-EA24-4965-AD32-CF99B325B047}" type="presOf" srcId="{655B97DF-97FC-44E8-B455-A9073A53F20B}" destId="{EB61FEDA-12ED-480B-B198-9B0B631D97E4}" srcOrd="0" destOrd="0" presId="urn:microsoft.com/office/officeart/2005/8/layout/radial1"/>
    <dgm:cxn modelId="{AD9F6628-7B77-47FD-B54A-1B2430FE10FB}" type="presOf" srcId="{38DE36D1-7519-4302-9CD4-01AF69B019F1}" destId="{C70061B2-8F9F-48F7-9CCC-31ACA021B3B0}" srcOrd="0" destOrd="0" presId="urn:microsoft.com/office/officeart/2005/8/layout/radial1"/>
    <dgm:cxn modelId="{F0C7CAE8-69E5-4BC8-A875-51DC8EA59465}" type="presOf" srcId="{655B97DF-97FC-44E8-B455-A9073A53F20B}" destId="{BA9554C4-C9CE-4B23-A0F2-1BBD1B3A7E82}" srcOrd="1" destOrd="0" presId="urn:microsoft.com/office/officeart/2005/8/layout/radial1"/>
    <dgm:cxn modelId="{DFAB1F7E-D01E-4A2A-A289-31D959225868}" srcId="{094CFD7E-D9EE-4427-BB7F-A9021EF329EB}" destId="{7D443589-F40E-42AF-A291-444C6FC1B8F3}" srcOrd="5" destOrd="0" parTransId="{655B97DF-97FC-44E8-B455-A9073A53F20B}" sibTransId="{DC16B8C0-6010-4459-8048-4210745C005C}"/>
    <dgm:cxn modelId="{2E070401-BF50-4146-B348-6C0CB3C82137}" srcId="{094CFD7E-D9EE-4427-BB7F-A9021EF329EB}" destId="{C11DA683-F46B-4FCB-BBDF-33A1DAFE7F44}" srcOrd="4" destOrd="0" parTransId="{9811E852-5441-4CD1-BCCF-1583E5C2B18F}" sibTransId="{2AF8D18F-46D0-45E5-BF4F-491E58CF707B}"/>
    <dgm:cxn modelId="{0B1BD715-ADEC-47AB-8B3A-E63835EDC9EE}" srcId="{094CFD7E-D9EE-4427-BB7F-A9021EF329EB}" destId="{10DE2AD9-78DF-4312-A5BA-680697132EC9}" srcOrd="2" destOrd="0" parTransId="{B199DD32-FA9A-4BD0-A5DB-BF54281C4933}" sibTransId="{74862693-36F8-479E-9CD1-F0AEB3BB4713}"/>
    <dgm:cxn modelId="{331AF162-2D67-4E89-9299-FCAB7F57541D}" type="presParOf" srcId="{7FE38557-57C9-4D6C-892A-2F4EB84F3EB9}" destId="{0FFC0CB2-EA33-48B1-8C9F-70A81F511541}" srcOrd="0" destOrd="0" presId="urn:microsoft.com/office/officeart/2005/8/layout/radial1"/>
    <dgm:cxn modelId="{18DEDF74-B186-4E2F-9F43-04610CA48CA8}" type="presParOf" srcId="{7FE38557-57C9-4D6C-892A-2F4EB84F3EB9}" destId="{BA123423-4F21-4708-974D-8961A1288FEA}" srcOrd="1" destOrd="0" presId="urn:microsoft.com/office/officeart/2005/8/layout/radial1"/>
    <dgm:cxn modelId="{05AEB9E1-D4F2-4E91-8854-67E5741F2600}" type="presParOf" srcId="{BA123423-4F21-4708-974D-8961A1288FEA}" destId="{CE3E2521-5DF7-40F7-9EE0-2CEA5E70E6B7}" srcOrd="0" destOrd="0" presId="urn:microsoft.com/office/officeart/2005/8/layout/radial1"/>
    <dgm:cxn modelId="{3243C53E-22EF-4A56-BDE1-FF6B0DA29F67}" type="presParOf" srcId="{7FE38557-57C9-4D6C-892A-2F4EB84F3EB9}" destId="{3CE67E27-EEAE-4DD3-8CAD-6B78916EB892}" srcOrd="2" destOrd="0" presId="urn:microsoft.com/office/officeart/2005/8/layout/radial1"/>
    <dgm:cxn modelId="{1DC49E10-4B4E-410A-8B14-B8DD75D20AA5}" type="presParOf" srcId="{7FE38557-57C9-4D6C-892A-2F4EB84F3EB9}" destId="{01ADDC52-8D17-4FAB-89FB-F02595C35815}" srcOrd="3" destOrd="0" presId="urn:microsoft.com/office/officeart/2005/8/layout/radial1"/>
    <dgm:cxn modelId="{86735036-FE59-4D02-A480-22C813EC79DC}" type="presParOf" srcId="{01ADDC52-8D17-4FAB-89FB-F02595C35815}" destId="{79F11CD0-4F5E-4924-96EE-D099AA004FE1}" srcOrd="0" destOrd="0" presId="urn:microsoft.com/office/officeart/2005/8/layout/radial1"/>
    <dgm:cxn modelId="{A9EB4963-C4E3-4112-B2E3-BA23BC3A9901}" type="presParOf" srcId="{7FE38557-57C9-4D6C-892A-2F4EB84F3EB9}" destId="{83AE0C69-3CC0-400B-B11A-E7A5CD8B6D78}" srcOrd="4" destOrd="0" presId="urn:microsoft.com/office/officeart/2005/8/layout/radial1"/>
    <dgm:cxn modelId="{3A01315B-EA5D-47A7-BE9C-287A0022032E}" type="presParOf" srcId="{7FE38557-57C9-4D6C-892A-2F4EB84F3EB9}" destId="{26DC9FD4-9D79-4AD6-B360-411CE0383122}" srcOrd="5" destOrd="0" presId="urn:microsoft.com/office/officeart/2005/8/layout/radial1"/>
    <dgm:cxn modelId="{6008150F-E917-46A8-8507-A17D86DF604B}" type="presParOf" srcId="{26DC9FD4-9D79-4AD6-B360-411CE0383122}" destId="{36C4DA15-9C75-4591-BC1F-34F3ED67D56F}" srcOrd="0" destOrd="0" presId="urn:microsoft.com/office/officeart/2005/8/layout/radial1"/>
    <dgm:cxn modelId="{46B74E4D-1A28-43E3-8687-E8057B61D556}" type="presParOf" srcId="{7FE38557-57C9-4D6C-892A-2F4EB84F3EB9}" destId="{9CB6AFC7-C1D9-461F-8CAB-4F9AFD6163ED}" srcOrd="6" destOrd="0" presId="urn:microsoft.com/office/officeart/2005/8/layout/radial1"/>
    <dgm:cxn modelId="{2428FAAD-B401-46C5-B67B-5FBEB9EA25D4}" type="presParOf" srcId="{7FE38557-57C9-4D6C-892A-2F4EB84F3EB9}" destId="{B9E1E318-B3AD-404F-B969-A6C68179D0A9}" srcOrd="7" destOrd="0" presId="urn:microsoft.com/office/officeart/2005/8/layout/radial1"/>
    <dgm:cxn modelId="{02FAAA66-77C4-4E1F-BC65-107D303BB725}" type="presParOf" srcId="{B9E1E318-B3AD-404F-B969-A6C68179D0A9}" destId="{1818FD32-AD8E-4156-8C0F-44B65B8D7C8E}" srcOrd="0" destOrd="0" presId="urn:microsoft.com/office/officeart/2005/8/layout/radial1"/>
    <dgm:cxn modelId="{B69B27C6-B959-4695-92BA-26D7F81855AC}" type="presParOf" srcId="{7FE38557-57C9-4D6C-892A-2F4EB84F3EB9}" destId="{C70061B2-8F9F-48F7-9CCC-31ACA021B3B0}" srcOrd="8" destOrd="0" presId="urn:microsoft.com/office/officeart/2005/8/layout/radial1"/>
    <dgm:cxn modelId="{A32E6B1F-2ECC-41DD-9C05-E8BD57BF9412}" type="presParOf" srcId="{7FE38557-57C9-4D6C-892A-2F4EB84F3EB9}" destId="{FE3623BE-F625-4546-8C27-01F05FF8F35A}" srcOrd="9" destOrd="0" presId="urn:microsoft.com/office/officeart/2005/8/layout/radial1"/>
    <dgm:cxn modelId="{5AC24357-A521-4077-82EE-6314F7844FB2}" type="presParOf" srcId="{FE3623BE-F625-4546-8C27-01F05FF8F35A}" destId="{44958962-AD76-456F-97E9-DA317155228B}" srcOrd="0" destOrd="0" presId="urn:microsoft.com/office/officeart/2005/8/layout/radial1"/>
    <dgm:cxn modelId="{E33C355E-F92E-4437-8EFF-F2C3EF10B48B}" type="presParOf" srcId="{7FE38557-57C9-4D6C-892A-2F4EB84F3EB9}" destId="{3FE94B2B-1D2D-47F0-926F-13494DC60D3D}" srcOrd="10" destOrd="0" presId="urn:microsoft.com/office/officeart/2005/8/layout/radial1"/>
    <dgm:cxn modelId="{D7E03AC0-CA1C-4D94-B074-BEBDE8D36673}" type="presParOf" srcId="{7FE38557-57C9-4D6C-892A-2F4EB84F3EB9}" destId="{EB61FEDA-12ED-480B-B198-9B0B631D97E4}" srcOrd="11" destOrd="0" presId="urn:microsoft.com/office/officeart/2005/8/layout/radial1"/>
    <dgm:cxn modelId="{11725088-F56E-4C15-B590-A0A14F4678FC}" type="presParOf" srcId="{EB61FEDA-12ED-480B-B198-9B0B631D97E4}" destId="{BA9554C4-C9CE-4B23-A0F2-1BBD1B3A7E82}" srcOrd="0" destOrd="0" presId="urn:microsoft.com/office/officeart/2005/8/layout/radial1"/>
    <dgm:cxn modelId="{FE59F3BB-657D-4326-8040-9AD3A133F94B}" type="presParOf" srcId="{7FE38557-57C9-4D6C-892A-2F4EB84F3EB9}" destId="{951BFA70-1572-4B73-A7A7-C5E529E2CCDD}"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5AC53E-13C8-49A8-85EF-7D261FAD4781}" type="doc">
      <dgm:prSet loTypeId="urn:microsoft.com/office/officeart/2005/8/layout/venn1" loCatId="relationship" qsTypeId="urn:microsoft.com/office/officeart/2005/8/quickstyle/simple4" qsCatId="simple" csTypeId="urn:microsoft.com/office/officeart/2005/8/colors/colorful5" csCatId="colorful" phldr="1"/>
      <dgm:spPr/>
      <dgm:t>
        <a:bodyPr/>
        <a:lstStyle/>
        <a:p>
          <a:endParaRPr lang="en-US"/>
        </a:p>
      </dgm:t>
    </dgm:pt>
    <dgm:pt modelId="{CABBE2D2-BF87-4C80-8D76-246BD8AD96B1}">
      <dgm:prSet phldrT="[Text]" custT="1"/>
      <dgm:spPr/>
      <dgm:t>
        <a:bodyPr/>
        <a:lstStyle/>
        <a:p>
          <a:endParaRPr lang="en-US" sz="2000" dirty="0" smtClean="0"/>
        </a:p>
        <a:p>
          <a:endParaRPr lang="en-US" sz="2000" dirty="0" smtClean="0"/>
        </a:p>
        <a:p>
          <a:r>
            <a:rPr lang="en-US" sz="2000" dirty="0" smtClean="0"/>
            <a:t>Building &amp; transforming…</a:t>
          </a:r>
        </a:p>
        <a:p>
          <a:r>
            <a:rPr lang="en-US" sz="1400" dirty="0" smtClean="0"/>
            <a:t>a. Cities</a:t>
          </a:r>
        </a:p>
        <a:p>
          <a:r>
            <a:rPr lang="en-US" sz="1400" dirty="0" smtClean="0"/>
            <a:t>b. Infrastructure</a:t>
          </a:r>
        </a:p>
        <a:p>
          <a:r>
            <a:rPr lang="en-US" sz="1400" dirty="0" smtClean="0"/>
            <a:t>c. Livelihoods &amp; lifestyles</a:t>
          </a:r>
        </a:p>
        <a:p>
          <a:endParaRPr lang="en-US" sz="2000" dirty="0" smtClean="0"/>
        </a:p>
        <a:p>
          <a:endParaRPr lang="en-US" sz="2000" dirty="0" smtClean="0"/>
        </a:p>
        <a:p>
          <a:endParaRPr lang="en-US" sz="2000" dirty="0" smtClean="0"/>
        </a:p>
      </dgm:t>
    </dgm:pt>
    <dgm:pt modelId="{2C25B866-89F1-4A30-BAD6-DE50D8983742}" type="parTrans" cxnId="{D69F7E53-C34A-4EF2-AA4B-D675DAC63DBD}">
      <dgm:prSet/>
      <dgm:spPr/>
      <dgm:t>
        <a:bodyPr/>
        <a:lstStyle/>
        <a:p>
          <a:endParaRPr lang="en-US"/>
        </a:p>
      </dgm:t>
    </dgm:pt>
    <dgm:pt modelId="{3CFBC85B-ABAF-4EC5-8144-52BE9DEBFE4C}" type="sibTrans" cxnId="{D69F7E53-C34A-4EF2-AA4B-D675DAC63DBD}">
      <dgm:prSet/>
      <dgm:spPr/>
      <dgm:t>
        <a:bodyPr/>
        <a:lstStyle/>
        <a:p>
          <a:endParaRPr lang="en-US"/>
        </a:p>
      </dgm:t>
    </dgm:pt>
    <dgm:pt modelId="{048D7BC9-97FB-4FBD-A4E0-B2A66778A7F4}">
      <dgm:prSet phldrT="[Text]" custT="1"/>
      <dgm:spPr>
        <a:solidFill>
          <a:schemeClr val="accent6">
            <a:lumMod val="75000"/>
            <a:alpha val="60000"/>
          </a:schemeClr>
        </a:solidFill>
      </dgm:spPr>
      <dgm:t>
        <a:bodyPr/>
        <a:lstStyle/>
        <a:p>
          <a:r>
            <a:rPr lang="en-US" sz="2000" smtClean="0"/>
            <a:t>Helping change happen</a:t>
          </a:r>
          <a:endParaRPr lang="en-US" sz="2000" dirty="0"/>
        </a:p>
      </dgm:t>
    </dgm:pt>
    <dgm:pt modelId="{194FA4E6-FF9F-43A8-A883-41F8F01F143C}" type="parTrans" cxnId="{C8F8C199-B9B9-40B1-BE57-3C28F3B76CA9}">
      <dgm:prSet/>
      <dgm:spPr/>
      <dgm:t>
        <a:bodyPr/>
        <a:lstStyle/>
        <a:p>
          <a:endParaRPr lang="en-US"/>
        </a:p>
      </dgm:t>
    </dgm:pt>
    <dgm:pt modelId="{58E2575B-7B07-434C-A48B-BC1FAC4BAAC2}" type="sibTrans" cxnId="{C8F8C199-B9B9-40B1-BE57-3C28F3B76CA9}">
      <dgm:prSet/>
      <dgm:spPr/>
      <dgm:t>
        <a:bodyPr/>
        <a:lstStyle/>
        <a:p>
          <a:endParaRPr lang="en-US"/>
        </a:p>
      </dgm:t>
    </dgm:pt>
    <dgm:pt modelId="{220142E8-208D-490A-A71C-82994E5E6C7A}">
      <dgm:prSet phldrT="[Text]" custT="1"/>
      <dgm:spPr>
        <a:solidFill>
          <a:srgbClr val="00B050">
            <a:alpha val="60000"/>
          </a:srgbClr>
        </a:solidFill>
      </dgm:spPr>
      <dgm:t>
        <a:bodyPr/>
        <a:lstStyle/>
        <a:p>
          <a:r>
            <a:rPr lang="en-US" sz="2000" smtClean="0"/>
            <a:t>Improving biocapacity &amp; managing ecosystems</a:t>
          </a:r>
          <a:endParaRPr lang="en-US" sz="2000" dirty="0"/>
        </a:p>
      </dgm:t>
    </dgm:pt>
    <dgm:pt modelId="{9091540D-F36B-4BE9-BC50-E3347E8D7812}" type="parTrans" cxnId="{4EB76D74-7AD0-477C-98D3-A7119E34281E}">
      <dgm:prSet/>
      <dgm:spPr/>
      <dgm:t>
        <a:bodyPr/>
        <a:lstStyle/>
        <a:p>
          <a:endParaRPr lang="en-US"/>
        </a:p>
      </dgm:t>
    </dgm:pt>
    <dgm:pt modelId="{EDBA21DA-5A3E-4895-BD1A-D447A7B68E78}" type="sibTrans" cxnId="{4EB76D74-7AD0-477C-98D3-A7119E34281E}">
      <dgm:prSet/>
      <dgm:spPr/>
      <dgm:t>
        <a:bodyPr/>
        <a:lstStyle/>
        <a:p>
          <a:endParaRPr lang="en-US"/>
        </a:p>
      </dgm:t>
    </dgm:pt>
    <dgm:pt modelId="{E1FC206D-A015-4E45-9FEE-B022487F24F6}" type="pres">
      <dgm:prSet presAssocID="{B85AC53E-13C8-49A8-85EF-7D261FAD4781}" presName="compositeShape" presStyleCnt="0">
        <dgm:presLayoutVars>
          <dgm:chMax val="7"/>
          <dgm:dir/>
          <dgm:resizeHandles val="exact"/>
        </dgm:presLayoutVars>
      </dgm:prSet>
      <dgm:spPr/>
      <dgm:t>
        <a:bodyPr/>
        <a:lstStyle/>
        <a:p>
          <a:endParaRPr lang="en-US"/>
        </a:p>
      </dgm:t>
    </dgm:pt>
    <dgm:pt modelId="{7532508B-6008-405F-9344-06B2DD0E7BDD}" type="pres">
      <dgm:prSet presAssocID="{CABBE2D2-BF87-4C80-8D76-246BD8AD96B1}" presName="circ1" presStyleLbl="vennNode1" presStyleIdx="0" presStyleCnt="3"/>
      <dgm:spPr/>
      <dgm:t>
        <a:bodyPr/>
        <a:lstStyle/>
        <a:p>
          <a:endParaRPr lang="en-US"/>
        </a:p>
      </dgm:t>
    </dgm:pt>
    <dgm:pt modelId="{72B63AF4-1ED8-41B4-B3FF-24FD0268D1A6}" type="pres">
      <dgm:prSet presAssocID="{CABBE2D2-BF87-4C80-8D76-246BD8AD96B1}" presName="circ1Tx" presStyleLbl="revTx" presStyleIdx="0" presStyleCnt="0">
        <dgm:presLayoutVars>
          <dgm:chMax val="0"/>
          <dgm:chPref val="0"/>
          <dgm:bulletEnabled val="1"/>
        </dgm:presLayoutVars>
      </dgm:prSet>
      <dgm:spPr/>
      <dgm:t>
        <a:bodyPr/>
        <a:lstStyle/>
        <a:p>
          <a:endParaRPr lang="en-US"/>
        </a:p>
      </dgm:t>
    </dgm:pt>
    <dgm:pt modelId="{81C04B09-76C2-4FCE-80E7-E7FC73441A01}" type="pres">
      <dgm:prSet presAssocID="{048D7BC9-97FB-4FBD-A4E0-B2A66778A7F4}" presName="circ2" presStyleLbl="vennNode1" presStyleIdx="1" presStyleCnt="3"/>
      <dgm:spPr/>
      <dgm:t>
        <a:bodyPr/>
        <a:lstStyle/>
        <a:p>
          <a:endParaRPr lang="en-US"/>
        </a:p>
      </dgm:t>
    </dgm:pt>
    <dgm:pt modelId="{492B473A-38CA-4986-92D7-E4381DAEA1D8}" type="pres">
      <dgm:prSet presAssocID="{048D7BC9-97FB-4FBD-A4E0-B2A66778A7F4}" presName="circ2Tx" presStyleLbl="revTx" presStyleIdx="0" presStyleCnt="0">
        <dgm:presLayoutVars>
          <dgm:chMax val="0"/>
          <dgm:chPref val="0"/>
          <dgm:bulletEnabled val="1"/>
        </dgm:presLayoutVars>
      </dgm:prSet>
      <dgm:spPr/>
      <dgm:t>
        <a:bodyPr/>
        <a:lstStyle/>
        <a:p>
          <a:endParaRPr lang="en-US"/>
        </a:p>
      </dgm:t>
    </dgm:pt>
    <dgm:pt modelId="{60D338F2-F187-4142-A47C-DFB053CEE605}" type="pres">
      <dgm:prSet presAssocID="{220142E8-208D-490A-A71C-82994E5E6C7A}" presName="circ3" presStyleLbl="vennNode1" presStyleIdx="2" presStyleCnt="3"/>
      <dgm:spPr/>
      <dgm:t>
        <a:bodyPr/>
        <a:lstStyle/>
        <a:p>
          <a:endParaRPr lang="en-US"/>
        </a:p>
      </dgm:t>
    </dgm:pt>
    <dgm:pt modelId="{15C1585C-B168-40BD-BD78-4B996F695146}" type="pres">
      <dgm:prSet presAssocID="{220142E8-208D-490A-A71C-82994E5E6C7A}" presName="circ3Tx" presStyleLbl="revTx" presStyleIdx="0" presStyleCnt="0">
        <dgm:presLayoutVars>
          <dgm:chMax val="0"/>
          <dgm:chPref val="0"/>
          <dgm:bulletEnabled val="1"/>
        </dgm:presLayoutVars>
      </dgm:prSet>
      <dgm:spPr/>
      <dgm:t>
        <a:bodyPr/>
        <a:lstStyle/>
        <a:p>
          <a:endParaRPr lang="en-US"/>
        </a:p>
      </dgm:t>
    </dgm:pt>
  </dgm:ptLst>
  <dgm:cxnLst>
    <dgm:cxn modelId="{4C2CE7CE-A6C0-48C5-97F7-057FB288DD6E}" type="presOf" srcId="{048D7BC9-97FB-4FBD-A4E0-B2A66778A7F4}" destId="{81C04B09-76C2-4FCE-80E7-E7FC73441A01}" srcOrd="0" destOrd="0" presId="urn:microsoft.com/office/officeart/2005/8/layout/venn1"/>
    <dgm:cxn modelId="{D69F7E53-C34A-4EF2-AA4B-D675DAC63DBD}" srcId="{B85AC53E-13C8-49A8-85EF-7D261FAD4781}" destId="{CABBE2D2-BF87-4C80-8D76-246BD8AD96B1}" srcOrd="0" destOrd="0" parTransId="{2C25B866-89F1-4A30-BAD6-DE50D8983742}" sibTransId="{3CFBC85B-ABAF-4EC5-8144-52BE9DEBFE4C}"/>
    <dgm:cxn modelId="{4EB76D74-7AD0-477C-98D3-A7119E34281E}" srcId="{B85AC53E-13C8-49A8-85EF-7D261FAD4781}" destId="{220142E8-208D-490A-A71C-82994E5E6C7A}" srcOrd="2" destOrd="0" parTransId="{9091540D-F36B-4BE9-BC50-E3347E8D7812}" sibTransId="{EDBA21DA-5A3E-4895-BD1A-D447A7B68E78}"/>
    <dgm:cxn modelId="{094F0118-BDDC-47A3-9685-2D81BD28EE7D}" type="presOf" srcId="{220142E8-208D-490A-A71C-82994E5E6C7A}" destId="{60D338F2-F187-4142-A47C-DFB053CEE605}" srcOrd="0" destOrd="0" presId="urn:microsoft.com/office/officeart/2005/8/layout/venn1"/>
    <dgm:cxn modelId="{F9FB8C49-B266-43E6-BCCC-5C151A3D2E34}" type="presOf" srcId="{CABBE2D2-BF87-4C80-8D76-246BD8AD96B1}" destId="{72B63AF4-1ED8-41B4-B3FF-24FD0268D1A6}" srcOrd="1" destOrd="0" presId="urn:microsoft.com/office/officeart/2005/8/layout/venn1"/>
    <dgm:cxn modelId="{C8F8C199-B9B9-40B1-BE57-3C28F3B76CA9}" srcId="{B85AC53E-13C8-49A8-85EF-7D261FAD4781}" destId="{048D7BC9-97FB-4FBD-A4E0-B2A66778A7F4}" srcOrd="1" destOrd="0" parTransId="{194FA4E6-FF9F-43A8-A883-41F8F01F143C}" sibTransId="{58E2575B-7B07-434C-A48B-BC1FAC4BAAC2}"/>
    <dgm:cxn modelId="{940E4BE0-EE20-4BFC-BF42-9C7D24739E0E}" type="presOf" srcId="{CABBE2D2-BF87-4C80-8D76-246BD8AD96B1}" destId="{7532508B-6008-405F-9344-06B2DD0E7BDD}" srcOrd="0" destOrd="0" presId="urn:microsoft.com/office/officeart/2005/8/layout/venn1"/>
    <dgm:cxn modelId="{0C3201B2-C2CB-4964-87A5-4A29B8AF750A}" type="presOf" srcId="{B85AC53E-13C8-49A8-85EF-7D261FAD4781}" destId="{E1FC206D-A015-4E45-9FEE-B022487F24F6}" srcOrd="0" destOrd="0" presId="urn:microsoft.com/office/officeart/2005/8/layout/venn1"/>
    <dgm:cxn modelId="{F97E2839-D6D6-450B-A9F2-A8B19FBD75E0}" type="presOf" srcId="{048D7BC9-97FB-4FBD-A4E0-B2A66778A7F4}" destId="{492B473A-38CA-4986-92D7-E4381DAEA1D8}" srcOrd="1" destOrd="0" presId="urn:microsoft.com/office/officeart/2005/8/layout/venn1"/>
    <dgm:cxn modelId="{57B5578C-0833-4276-9DC8-B301897D9C5A}" type="presOf" srcId="{220142E8-208D-490A-A71C-82994E5E6C7A}" destId="{15C1585C-B168-40BD-BD78-4B996F695146}" srcOrd="1" destOrd="0" presId="urn:microsoft.com/office/officeart/2005/8/layout/venn1"/>
    <dgm:cxn modelId="{D663D2CD-8511-40FB-9A19-AC3E950E1A0B}" type="presParOf" srcId="{E1FC206D-A015-4E45-9FEE-B022487F24F6}" destId="{7532508B-6008-405F-9344-06B2DD0E7BDD}" srcOrd="0" destOrd="0" presId="urn:microsoft.com/office/officeart/2005/8/layout/venn1"/>
    <dgm:cxn modelId="{1FD052B3-C7BF-4D0A-87ED-61637CD69434}" type="presParOf" srcId="{E1FC206D-A015-4E45-9FEE-B022487F24F6}" destId="{72B63AF4-1ED8-41B4-B3FF-24FD0268D1A6}" srcOrd="1" destOrd="0" presId="urn:microsoft.com/office/officeart/2005/8/layout/venn1"/>
    <dgm:cxn modelId="{F9ED7001-92D8-4743-97DB-001EBFAC530B}" type="presParOf" srcId="{E1FC206D-A015-4E45-9FEE-B022487F24F6}" destId="{81C04B09-76C2-4FCE-80E7-E7FC73441A01}" srcOrd="2" destOrd="0" presId="urn:microsoft.com/office/officeart/2005/8/layout/venn1"/>
    <dgm:cxn modelId="{46604BC6-186A-41BB-895A-E4762C54AA26}" type="presParOf" srcId="{E1FC206D-A015-4E45-9FEE-B022487F24F6}" destId="{492B473A-38CA-4986-92D7-E4381DAEA1D8}" srcOrd="3" destOrd="0" presId="urn:microsoft.com/office/officeart/2005/8/layout/venn1"/>
    <dgm:cxn modelId="{E7C92140-49D9-47CC-8A9C-AB765E7DE68A}" type="presParOf" srcId="{E1FC206D-A015-4E45-9FEE-B022487F24F6}" destId="{60D338F2-F187-4142-A47C-DFB053CEE605}" srcOrd="4" destOrd="0" presId="urn:microsoft.com/office/officeart/2005/8/layout/venn1"/>
    <dgm:cxn modelId="{6C863BCA-AEF8-4DCD-BC91-7B8985C0E834}" type="presParOf" srcId="{E1FC206D-A015-4E45-9FEE-B022487F24F6}" destId="{15C1585C-B168-40BD-BD78-4B996F69514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B6BAAC-A341-4BC1-BDA3-0860B968549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876693F1-EB9E-41EA-B423-8672701F90D9}">
      <dgm:prSet phldrT="[Text]" custT="1"/>
      <dgm:spPr>
        <a:solidFill>
          <a:srgbClr val="00B0F0"/>
        </a:solidFill>
      </dgm:spPr>
      <dgm:t>
        <a:bodyPr/>
        <a:lstStyle/>
        <a:p>
          <a:r>
            <a:rPr lang="en-US" sz="1400" b="1" dirty="0" smtClean="0"/>
            <a:t>Carbon &amp; resources</a:t>
          </a:r>
        </a:p>
        <a:p>
          <a:r>
            <a:rPr lang="en-US" sz="1400" dirty="0" smtClean="0"/>
            <a:t>Halve CO2 emissions, double agricultural output, 4-10 fold increase in resource efficiency</a:t>
          </a:r>
          <a:endParaRPr lang="en-US" sz="1400" dirty="0"/>
        </a:p>
      </dgm:t>
    </dgm:pt>
    <dgm:pt modelId="{D623FEA5-0AF5-442C-AB8D-502039A20BB3}" type="parTrans" cxnId="{F005A7BE-C06B-4836-9ED9-105F5DDF7193}">
      <dgm:prSet/>
      <dgm:spPr/>
      <dgm:t>
        <a:bodyPr/>
        <a:lstStyle/>
        <a:p>
          <a:endParaRPr lang="en-US"/>
        </a:p>
      </dgm:t>
    </dgm:pt>
    <dgm:pt modelId="{12E225EB-FA05-469F-A5C8-6767BFA4DF4D}" type="sibTrans" cxnId="{F005A7BE-C06B-4836-9ED9-105F5DDF7193}">
      <dgm:prSet/>
      <dgm:spPr/>
      <dgm:t>
        <a:bodyPr/>
        <a:lstStyle/>
        <a:p>
          <a:endParaRPr lang="en-US"/>
        </a:p>
      </dgm:t>
    </dgm:pt>
    <dgm:pt modelId="{A2E163BE-61B6-481D-BE7C-6F3D20D5D9D6}">
      <dgm:prSet phldrT="[Text]" custT="1"/>
      <dgm:spPr>
        <a:solidFill>
          <a:schemeClr val="accent6"/>
        </a:solidFill>
      </dgm:spPr>
      <dgm:t>
        <a:bodyPr/>
        <a:lstStyle/>
        <a:p>
          <a:r>
            <a:rPr lang="en-US" sz="1600" b="1" dirty="0" smtClean="0"/>
            <a:t>Costs</a:t>
          </a:r>
        </a:p>
        <a:p>
          <a:r>
            <a:rPr lang="en-US" sz="1400" dirty="0" smtClean="0"/>
            <a:t>Internalize cost of carbon, water &amp; other ecosystem services</a:t>
          </a:r>
          <a:endParaRPr lang="en-US" sz="1400" dirty="0"/>
        </a:p>
      </dgm:t>
    </dgm:pt>
    <dgm:pt modelId="{B4C2D66D-20EB-4F47-B5DA-E85DB51F2FFE}" type="parTrans" cxnId="{B29708E7-90E2-4917-A967-BD2C15B82502}">
      <dgm:prSet/>
      <dgm:spPr/>
      <dgm:t>
        <a:bodyPr/>
        <a:lstStyle/>
        <a:p>
          <a:endParaRPr lang="en-US"/>
        </a:p>
      </dgm:t>
    </dgm:pt>
    <dgm:pt modelId="{5625D846-59AC-4F14-A802-1A72A83E6811}" type="sibTrans" cxnId="{B29708E7-90E2-4917-A967-BD2C15B82502}">
      <dgm:prSet/>
      <dgm:spPr/>
      <dgm:t>
        <a:bodyPr/>
        <a:lstStyle/>
        <a:p>
          <a:endParaRPr lang="en-US"/>
        </a:p>
      </dgm:t>
    </dgm:pt>
    <dgm:pt modelId="{18DF9768-6F73-40FB-8638-DC70DB1A2329}">
      <dgm:prSet phldrT="[Text]" custT="1"/>
      <dgm:spPr>
        <a:solidFill>
          <a:srgbClr val="92D050"/>
        </a:solidFill>
      </dgm:spPr>
      <dgm:t>
        <a:bodyPr/>
        <a:lstStyle/>
        <a:p>
          <a:r>
            <a:rPr lang="en-US" sz="1600" b="1" dirty="0" smtClean="0"/>
            <a:t>Consumption</a:t>
          </a:r>
        </a:p>
        <a:p>
          <a:r>
            <a:rPr lang="en-US" sz="1400" dirty="0" smtClean="0"/>
            <a:t>Change consumption patterns to more sustainable lifestyles</a:t>
          </a:r>
          <a:endParaRPr lang="en-US" sz="1400" dirty="0"/>
        </a:p>
      </dgm:t>
    </dgm:pt>
    <dgm:pt modelId="{13CA6660-9DC1-41E6-BCF7-24D383CB9109}" type="parTrans" cxnId="{7585499E-A21F-4D97-A4D2-D04B5C8B0895}">
      <dgm:prSet/>
      <dgm:spPr/>
      <dgm:t>
        <a:bodyPr/>
        <a:lstStyle/>
        <a:p>
          <a:endParaRPr lang="en-US"/>
        </a:p>
      </dgm:t>
    </dgm:pt>
    <dgm:pt modelId="{CE06622E-1C57-4F1F-8535-3494A7B30B62}" type="sibTrans" cxnId="{7585499E-A21F-4D97-A4D2-D04B5C8B0895}">
      <dgm:prSet/>
      <dgm:spPr/>
      <dgm:t>
        <a:bodyPr/>
        <a:lstStyle/>
        <a:p>
          <a:endParaRPr lang="en-US"/>
        </a:p>
      </dgm:t>
    </dgm:pt>
    <dgm:pt modelId="{7BC51D18-AF5A-41D4-8D53-071C00B4A023}">
      <dgm:prSet phldrT="[Text]" custT="1"/>
      <dgm:spPr/>
      <dgm:t>
        <a:bodyPr/>
        <a:lstStyle/>
        <a:p>
          <a:r>
            <a:rPr lang="en-US" sz="1900" b="1" dirty="0" smtClean="0"/>
            <a:t>Collaboration</a:t>
          </a:r>
        </a:p>
        <a:p>
          <a:r>
            <a:rPr lang="en-US" sz="1400" dirty="0" smtClean="0"/>
            <a:t>Build complex coalitions, co-innovation</a:t>
          </a:r>
          <a:endParaRPr lang="en-US" sz="1400" dirty="0"/>
        </a:p>
      </dgm:t>
    </dgm:pt>
    <dgm:pt modelId="{E64FD7E8-6499-4EE9-A177-336F40E4E1BB}" type="parTrans" cxnId="{78FB8ACD-3DB7-4A16-B3F6-696A26C9D5C4}">
      <dgm:prSet/>
      <dgm:spPr/>
      <dgm:t>
        <a:bodyPr/>
        <a:lstStyle/>
        <a:p>
          <a:endParaRPr lang="en-US"/>
        </a:p>
      </dgm:t>
    </dgm:pt>
    <dgm:pt modelId="{C30E298D-0B23-47C5-B9F8-863833E44A2D}" type="sibTrans" cxnId="{78FB8ACD-3DB7-4A16-B3F6-696A26C9D5C4}">
      <dgm:prSet/>
      <dgm:spPr/>
      <dgm:t>
        <a:bodyPr/>
        <a:lstStyle/>
        <a:p>
          <a:endParaRPr lang="en-US"/>
        </a:p>
      </dgm:t>
    </dgm:pt>
    <dgm:pt modelId="{452F7FC8-5E49-405A-9201-15530CDAA285}" type="pres">
      <dgm:prSet presAssocID="{55B6BAAC-A341-4BC1-BDA3-0860B968549F}" presName="matrix" presStyleCnt="0">
        <dgm:presLayoutVars>
          <dgm:chMax val="1"/>
          <dgm:dir/>
          <dgm:resizeHandles val="exact"/>
        </dgm:presLayoutVars>
      </dgm:prSet>
      <dgm:spPr/>
      <dgm:t>
        <a:bodyPr/>
        <a:lstStyle/>
        <a:p>
          <a:endParaRPr lang="en-US"/>
        </a:p>
      </dgm:t>
    </dgm:pt>
    <dgm:pt modelId="{97975A11-2F4D-41BC-BA01-E1A3B94B3686}" type="pres">
      <dgm:prSet presAssocID="{55B6BAAC-A341-4BC1-BDA3-0860B968549F}" presName="diamond" presStyleLbl="bgShp" presStyleIdx="0" presStyleCnt="1"/>
      <dgm:spPr/>
    </dgm:pt>
    <dgm:pt modelId="{31BFA52E-157E-42C0-AC08-03B529D0B3DD}" type="pres">
      <dgm:prSet presAssocID="{55B6BAAC-A341-4BC1-BDA3-0860B968549F}" presName="quad1" presStyleLbl="node1" presStyleIdx="0" presStyleCnt="4">
        <dgm:presLayoutVars>
          <dgm:chMax val="0"/>
          <dgm:chPref val="0"/>
          <dgm:bulletEnabled val="1"/>
        </dgm:presLayoutVars>
      </dgm:prSet>
      <dgm:spPr/>
      <dgm:t>
        <a:bodyPr/>
        <a:lstStyle/>
        <a:p>
          <a:endParaRPr lang="en-US"/>
        </a:p>
      </dgm:t>
    </dgm:pt>
    <dgm:pt modelId="{E70556BD-C7B9-418D-8E00-23A3CA92F55E}" type="pres">
      <dgm:prSet presAssocID="{55B6BAAC-A341-4BC1-BDA3-0860B968549F}" presName="quad2" presStyleLbl="node1" presStyleIdx="1" presStyleCnt="4">
        <dgm:presLayoutVars>
          <dgm:chMax val="0"/>
          <dgm:chPref val="0"/>
          <dgm:bulletEnabled val="1"/>
        </dgm:presLayoutVars>
      </dgm:prSet>
      <dgm:spPr/>
      <dgm:t>
        <a:bodyPr/>
        <a:lstStyle/>
        <a:p>
          <a:endParaRPr lang="en-US"/>
        </a:p>
      </dgm:t>
    </dgm:pt>
    <dgm:pt modelId="{CC643129-DE37-4468-B3EE-F9368084683A}" type="pres">
      <dgm:prSet presAssocID="{55B6BAAC-A341-4BC1-BDA3-0860B968549F}" presName="quad3" presStyleLbl="node1" presStyleIdx="2" presStyleCnt="4">
        <dgm:presLayoutVars>
          <dgm:chMax val="0"/>
          <dgm:chPref val="0"/>
          <dgm:bulletEnabled val="1"/>
        </dgm:presLayoutVars>
      </dgm:prSet>
      <dgm:spPr/>
      <dgm:t>
        <a:bodyPr/>
        <a:lstStyle/>
        <a:p>
          <a:endParaRPr lang="en-US"/>
        </a:p>
      </dgm:t>
    </dgm:pt>
    <dgm:pt modelId="{24137D68-C350-4334-8A6F-90C8A6A46D79}" type="pres">
      <dgm:prSet presAssocID="{55B6BAAC-A341-4BC1-BDA3-0860B968549F}" presName="quad4" presStyleLbl="node1" presStyleIdx="3" presStyleCnt="4">
        <dgm:presLayoutVars>
          <dgm:chMax val="0"/>
          <dgm:chPref val="0"/>
          <dgm:bulletEnabled val="1"/>
        </dgm:presLayoutVars>
      </dgm:prSet>
      <dgm:spPr/>
      <dgm:t>
        <a:bodyPr/>
        <a:lstStyle/>
        <a:p>
          <a:endParaRPr lang="en-US"/>
        </a:p>
      </dgm:t>
    </dgm:pt>
  </dgm:ptLst>
  <dgm:cxnLst>
    <dgm:cxn modelId="{A5C1B763-F400-48D3-BB06-C3BFFF440BD2}" type="presOf" srcId="{7BC51D18-AF5A-41D4-8D53-071C00B4A023}" destId="{24137D68-C350-4334-8A6F-90C8A6A46D79}" srcOrd="0" destOrd="0" presId="urn:microsoft.com/office/officeart/2005/8/layout/matrix3"/>
    <dgm:cxn modelId="{2AC54473-762A-4232-B9F6-708ACE8AC925}" type="presOf" srcId="{876693F1-EB9E-41EA-B423-8672701F90D9}" destId="{31BFA52E-157E-42C0-AC08-03B529D0B3DD}" srcOrd="0" destOrd="0" presId="urn:microsoft.com/office/officeart/2005/8/layout/matrix3"/>
    <dgm:cxn modelId="{2B518583-A03F-4EA2-8FC8-45975F793F0F}" type="presOf" srcId="{55B6BAAC-A341-4BC1-BDA3-0860B968549F}" destId="{452F7FC8-5E49-405A-9201-15530CDAA285}" srcOrd="0" destOrd="0" presId="urn:microsoft.com/office/officeart/2005/8/layout/matrix3"/>
    <dgm:cxn modelId="{2040EAD1-D39D-4415-AC59-194D9C9402A7}" type="presOf" srcId="{A2E163BE-61B6-481D-BE7C-6F3D20D5D9D6}" destId="{E70556BD-C7B9-418D-8E00-23A3CA92F55E}" srcOrd="0" destOrd="0" presId="urn:microsoft.com/office/officeart/2005/8/layout/matrix3"/>
    <dgm:cxn modelId="{046A67C4-4877-4BAA-9FF1-7F863FCA1E09}" type="presOf" srcId="{18DF9768-6F73-40FB-8638-DC70DB1A2329}" destId="{CC643129-DE37-4468-B3EE-F9368084683A}" srcOrd="0" destOrd="0" presId="urn:microsoft.com/office/officeart/2005/8/layout/matrix3"/>
    <dgm:cxn modelId="{7585499E-A21F-4D97-A4D2-D04B5C8B0895}" srcId="{55B6BAAC-A341-4BC1-BDA3-0860B968549F}" destId="{18DF9768-6F73-40FB-8638-DC70DB1A2329}" srcOrd="2" destOrd="0" parTransId="{13CA6660-9DC1-41E6-BCF7-24D383CB9109}" sibTransId="{CE06622E-1C57-4F1F-8535-3494A7B30B62}"/>
    <dgm:cxn modelId="{78FB8ACD-3DB7-4A16-B3F6-696A26C9D5C4}" srcId="{55B6BAAC-A341-4BC1-BDA3-0860B968549F}" destId="{7BC51D18-AF5A-41D4-8D53-071C00B4A023}" srcOrd="3" destOrd="0" parTransId="{E64FD7E8-6499-4EE9-A177-336F40E4E1BB}" sibTransId="{C30E298D-0B23-47C5-B9F8-863833E44A2D}"/>
    <dgm:cxn modelId="{B29708E7-90E2-4917-A967-BD2C15B82502}" srcId="{55B6BAAC-A341-4BC1-BDA3-0860B968549F}" destId="{A2E163BE-61B6-481D-BE7C-6F3D20D5D9D6}" srcOrd="1" destOrd="0" parTransId="{B4C2D66D-20EB-4F47-B5DA-E85DB51F2FFE}" sibTransId="{5625D846-59AC-4F14-A802-1A72A83E6811}"/>
    <dgm:cxn modelId="{F005A7BE-C06B-4836-9ED9-105F5DDF7193}" srcId="{55B6BAAC-A341-4BC1-BDA3-0860B968549F}" destId="{876693F1-EB9E-41EA-B423-8672701F90D9}" srcOrd="0" destOrd="0" parTransId="{D623FEA5-0AF5-442C-AB8D-502039A20BB3}" sibTransId="{12E225EB-FA05-469F-A5C8-6767BFA4DF4D}"/>
    <dgm:cxn modelId="{2D31731B-B70C-479F-9296-69C36F3AEE81}" type="presParOf" srcId="{452F7FC8-5E49-405A-9201-15530CDAA285}" destId="{97975A11-2F4D-41BC-BA01-E1A3B94B3686}" srcOrd="0" destOrd="0" presId="urn:microsoft.com/office/officeart/2005/8/layout/matrix3"/>
    <dgm:cxn modelId="{61D2E416-5C88-4BBB-8057-C951A4274CBF}" type="presParOf" srcId="{452F7FC8-5E49-405A-9201-15530CDAA285}" destId="{31BFA52E-157E-42C0-AC08-03B529D0B3DD}" srcOrd="1" destOrd="0" presId="urn:microsoft.com/office/officeart/2005/8/layout/matrix3"/>
    <dgm:cxn modelId="{FC318C99-D5B6-4829-A256-B47913B074B1}" type="presParOf" srcId="{452F7FC8-5E49-405A-9201-15530CDAA285}" destId="{E70556BD-C7B9-418D-8E00-23A3CA92F55E}" srcOrd="2" destOrd="0" presId="urn:microsoft.com/office/officeart/2005/8/layout/matrix3"/>
    <dgm:cxn modelId="{69BC53DF-2E3D-43B3-A65E-756A77B79B97}" type="presParOf" srcId="{452F7FC8-5E49-405A-9201-15530CDAA285}" destId="{CC643129-DE37-4468-B3EE-F9368084683A}" srcOrd="3" destOrd="0" presId="urn:microsoft.com/office/officeart/2005/8/layout/matrix3"/>
    <dgm:cxn modelId="{4BB58CAB-456D-4937-A228-643DAB89A856}" type="presParOf" srcId="{452F7FC8-5E49-405A-9201-15530CDAA285}" destId="{24137D68-C350-4334-8A6F-90C8A6A46D7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B94FF-CF24-4DCE-9ACC-D61773DEF99D}">
      <dsp:nvSpPr>
        <dsp:cNvPr id="0" name=""/>
        <dsp:cNvSpPr/>
      </dsp:nvSpPr>
      <dsp:spPr>
        <a:xfrm>
          <a:off x="0" y="0"/>
          <a:ext cx="7615236" cy="696132"/>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Overview of the Vision 2050 project</a:t>
          </a:r>
          <a:endParaRPr lang="en-US" sz="2700" kern="1200" dirty="0"/>
        </a:p>
      </dsp:txBody>
      <dsp:txXfrm>
        <a:off x="1592660" y="0"/>
        <a:ext cx="6022576" cy="696132"/>
      </dsp:txXfrm>
    </dsp:sp>
    <dsp:sp modelId="{AA567E9E-FC58-4B9B-8BED-0F9F5CBB39F4}">
      <dsp:nvSpPr>
        <dsp:cNvPr id="0" name=""/>
        <dsp:cNvSpPr/>
      </dsp:nvSpPr>
      <dsp:spPr>
        <a:xfrm>
          <a:off x="69613" y="69613"/>
          <a:ext cx="1523047" cy="55690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98906D-5ADF-4595-9B4F-6DAF0568DF4A}">
      <dsp:nvSpPr>
        <dsp:cNvPr id="0" name=""/>
        <dsp:cNvSpPr/>
      </dsp:nvSpPr>
      <dsp:spPr>
        <a:xfrm>
          <a:off x="0" y="765745"/>
          <a:ext cx="7615236" cy="69613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Part 1: Business-as-usual outlook to 2050</a:t>
          </a:r>
          <a:endParaRPr lang="en-US" sz="2700" kern="1200" dirty="0"/>
        </a:p>
      </dsp:txBody>
      <dsp:txXfrm>
        <a:off x="1592660" y="765745"/>
        <a:ext cx="6022576" cy="696132"/>
      </dsp:txXfrm>
    </dsp:sp>
    <dsp:sp modelId="{64370F3C-4382-461A-BDF1-4B7E0C68D0F4}">
      <dsp:nvSpPr>
        <dsp:cNvPr id="0" name=""/>
        <dsp:cNvSpPr/>
      </dsp:nvSpPr>
      <dsp:spPr>
        <a:xfrm>
          <a:off x="69613" y="835358"/>
          <a:ext cx="1523047" cy="55690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F2B150-2E90-42C8-A35E-88D2655ADC3E}">
      <dsp:nvSpPr>
        <dsp:cNvPr id="0" name=""/>
        <dsp:cNvSpPr/>
      </dsp:nvSpPr>
      <dsp:spPr>
        <a:xfrm>
          <a:off x="0" y="1531490"/>
          <a:ext cx="7615236" cy="69613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Part 2: The Vision for 2050</a:t>
          </a:r>
          <a:endParaRPr lang="en-US" sz="2700" kern="1200" dirty="0"/>
        </a:p>
      </dsp:txBody>
      <dsp:txXfrm>
        <a:off x="1592660" y="1531490"/>
        <a:ext cx="6022576" cy="696132"/>
      </dsp:txXfrm>
    </dsp:sp>
    <dsp:sp modelId="{9C19C092-32C8-4C6A-B949-F21AB786299A}">
      <dsp:nvSpPr>
        <dsp:cNvPr id="0" name=""/>
        <dsp:cNvSpPr/>
      </dsp:nvSpPr>
      <dsp:spPr>
        <a:xfrm>
          <a:off x="69613" y="1601103"/>
          <a:ext cx="1523047" cy="556905"/>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2301C-C525-450F-B5DF-7A5682F5D3EB}">
      <dsp:nvSpPr>
        <dsp:cNvPr id="0" name=""/>
        <dsp:cNvSpPr/>
      </dsp:nvSpPr>
      <dsp:spPr>
        <a:xfrm>
          <a:off x="0" y="2297235"/>
          <a:ext cx="7615236" cy="696132"/>
        </a:xfrm>
        <a:prstGeom prst="roundRect">
          <a:avLst>
            <a:gd name="adj" fmla="val 10000"/>
          </a:avLst>
        </a:prstGeom>
        <a:solidFill>
          <a:srgbClr val="29489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Part 3: The pathway to 2050</a:t>
          </a:r>
          <a:endParaRPr lang="en-US" sz="2700" kern="1200" dirty="0"/>
        </a:p>
      </dsp:txBody>
      <dsp:txXfrm>
        <a:off x="1592660" y="2297235"/>
        <a:ext cx="6022576" cy="696132"/>
      </dsp:txXfrm>
    </dsp:sp>
    <dsp:sp modelId="{21865709-4E80-431F-923A-D9B816BBEE08}">
      <dsp:nvSpPr>
        <dsp:cNvPr id="0" name=""/>
        <dsp:cNvSpPr/>
      </dsp:nvSpPr>
      <dsp:spPr>
        <a:xfrm>
          <a:off x="69613" y="2366848"/>
          <a:ext cx="1523047" cy="556905"/>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547420-D369-4933-AECE-3C21F4C518F5}">
      <dsp:nvSpPr>
        <dsp:cNvPr id="0" name=""/>
        <dsp:cNvSpPr/>
      </dsp:nvSpPr>
      <dsp:spPr>
        <a:xfrm>
          <a:off x="0" y="3062980"/>
          <a:ext cx="7615236" cy="696132"/>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Part 4: Business opportunities</a:t>
          </a:r>
          <a:endParaRPr lang="en-US" sz="2700" kern="1200" dirty="0"/>
        </a:p>
      </dsp:txBody>
      <dsp:txXfrm>
        <a:off x="1592660" y="3062980"/>
        <a:ext cx="6022576" cy="696132"/>
      </dsp:txXfrm>
    </dsp:sp>
    <dsp:sp modelId="{B3BD39AA-03F6-481F-833B-325F24F55F86}">
      <dsp:nvSpPr>
        <dsp:cNvPr id="0" name=""/>
        <dsp:cNvSpPr/>
      </dsp:nvSpPr>
      <dsp:spPr>
        <a:xfrm>
          <a:off x="69613" y="3132594"/>
          <a:ext cx="1523047" cy="556905"/>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20E0A3-F9B6-431A-967C-F7CFCD7836D1}">
      <dsp:nvSpPr>
        <dsp:cNvPr id="0" name=""/>
        <dsp:cNvSpPr/>
      </dsp:nvSpPr>
      <dsp:spPr>
        <a:xfrm>
          <a:off x="0" y="3828726"/>
          <a:ext cx="7615236" cy="696132"/>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Conclusion: Urgent action is needed</a:t>
          </a:r>
          <a:endParaRPr lang="en-US" sz="2700" kern="1200" dirty="0"/>
        </a:p>
      </dsp:txBody>
      <dsp:txXfrm>
        <a:off x="1592660" y="3828726"/>
        <a:ext cx="6022576" cy="696132"/>
      </dsp:txXfrm>
    </dsp:sp>
    <dsp:sp modelId="{ADFD2BA9-5F70-452D-BCA6-BCAF4568E38C}">
      <dsp:nvSpPr>
        <dsp:cNvPr id="0" name=""/>
        <dsp:cNvSpPr/>
      </dsp:nvSpPr>
      <dsp:spPr>
        <a:xfrm>
          <a:off x="69613" y="3898339"/>
          <a:ext cx="1523047" cy="556905"/>
        </a:xfrm>
        <a:prstGeom prst="roundRect">
          <a:avLst>
            <a:gd name="adj" fmla="val 10000"/>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A5C66-AE7F-4466-9233-91F81AF0B399}">
      <dsp:nvSpPr>
        <dsp:cNvPr id="0" name=""/>
        <dsp:cNvSpPr/>
      </dsp:nvSpPr>
      <dsp:spPr>
        <a:xfrm>
          <a:off x="0" y="126999"/>
          <a:ext cx="6096000" cy="3809999"/>
        </a:xfrm>
        <a:prstGeom prst="swooshArrow">
          <a:avLst>
            <a:gd name="adj1" fmla="val 25000"/>
            <a:gd name="adj2" fmla="val 2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C92E6E-8095-4114-A6C1-343129E04E8A}">
      <dsp:nvSpPr>
        <dsp:cNvPr id="0" name=""/>
        <dsp:cNvSpPr/>
      </dsp:nvSpPr>
      <dsp:spPr>
        <a:xfrm>
          <a:off x="600456" y="2960116"/>
          <a:ext cx="140208" cy="140208"/>
        </a:xfrm>
        <a:prstGeom prst="ellipse">
          <a:avLst/>
        </a:prstGeom>
        <a:solidFill>
          <a:srgbClr val="00B0F0"/>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46C4EFC-6F73-4680-866F-E00BB44C1777}">
      <dsp:nvSpPr>
        <dsp:cNvPr id="0" name=""/>
        <dsp:cNvSpPr/>
      </dsp:nvSpPr>
      <dsp:spPr>
        <a:xfrm>
          <a:off x="743529" y="3030220"/>
          <a:ext cx="1613930" cy="90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lvl="0" algn="l" defTabSz="622300">
            <a:lnSpc>
              <a:spcPct val="90000"/>
            </a:lnSpc>
            <a:spcBef>
              <a:spcPct val="0"/>
            </a:spcBef>
            <a:spcAft>
              <a:spcPct val="35000"/>
            </a:spcAft>
          </a:pPr>
          <a:r>
            <a:rPr lang="en-US" sz="1400" b="1" kern="1200" dirty="0" smtClean="0"/>
            <a:t>Business-as-usual outlook to 2050</a:t>
          </a:r>
          <a:endParaRPr lang="en-US" sz="1400" b="1" kern="1200" dirty="0"/>
        </a:p>
      </dsp:txBody>
      <dsp:txXfrm>
        <a:off x="743529" y="3030220"/>
        <a:ext cx="1613930" cy="906779"/>
      </dsp:txXfrm>
    </dsp:sp>
    <dsp:sp modelId="{A736B976-6721-4C1E-9B86-F47448A89083}">
      <dsp:nvSpPr>
        <dsp:cNvPr id="0" name=""/>
        <dsp:cNvSpPr/>
      </dsp:nvSpPr>
      <dsp:spPr>
        <a:xfrm>
          <a:off x="1591056" y="2073909"/>
          <a:ext cx="243840" cy="243840"/>
        </a:xfrm>
        <a:prstGeom prst="ellipse">
          <a:avLst/>
        </a:prstGeom>
        <a:solidFill>
          <a:srgbClr val="FFC000"/>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6F0F473-DCAD-47D7-8911-44A31426487E}">
      <dsp:nvSpPr>
        <dsp:cNvPr id="0" name=""/>
        <dsp:cNvSpPr/>
      </dsp:nvSpPr>
      <dsp:spPr>
        <a:xfrm>
          <a:off x="1791680" y="2195829"/>
          <a:ext cx="1280160" cy="1741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206" tIns="0" rIns="0" bIns="0" numCol="1" spcCol="1270" anchor="t" anchorCtr="0">
          <a:noAutofit/>
        </a:bodyPr>
        <a:lstStyle/>
        <a:p>
          <a:pPr lvl="0" algn="l" defTabSz="622300">
            <a:lnSpc>
              <a:spcPct val="90000"/>
            </a:lnSpc>
            <a:spcBef>
              <a:spcPct val="0"/>
            </a:spcBef>
            <a:spcAft>
              <a:spcPct val="35000"/>
            </a:spcAft>
          </a:pPr>
          <a:r>
            <a:rPr lang="en-US" sz="1400" b="1" kern="1200" dirty="0" smtClean="0"/>
            <a:t>Vision 2050</a:t>
          </a:r>
          <a:endParaRPr lang="en-US" sz="1400" b="1" kern="1200" dirty="0"/>
        </a:p>
      </dsp:txBody>
      <dsp:txXfrm>
        <a:off x="1791680" y="2195829"/>
        <a:ext cx="1280160" cy="1741170"/>
      </dsp:txXfrm>
    </dsp:sp>
    <dsp:sp modelId="{DE793B5F-CF94-4404-86B2-7811384F6116}">
      <dsp:nvSpPr>
        <dsp:cNvPr id="0" name=""/>
        <dsp:cNvSpPr/>
      </dsp:nvSpPr>
      <dsp:spPr>
        <a:xfrm>
          <a:off x="2855976" y="1420875"/>
          <a:ext cx="323088" cy="323088"/>
        </a:xfrm>
        <a:prstGeom prst="ellipse">
          <a:avLst/>
        </a:prstGeom>
        <a:solidFill>
          <a:srgbClr val="29489F"/>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6FA006B-9A4E-4170-8E6C-B01138AD240A}">
      <dsp:nvSpPr>
        <dsp:cNvPr id="0" name=""/>
        <dsp:cNvSpPr/>
      </dsp:nvSpPr>
      <dsp:spPr>
        <a:xfrm>
          <a:off x="3077559" y="1582419"/>
          <a:ext cx="1280160" cy="235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198" tIns="0" rIns="0" bIns="0" numCol="1" spcCol="1270" anchor="t" anchorCtr="0">
          <a:noAutofit/>
        </a:bodyPr>
        <a:lstStyle/>
        <a:p>
          <a:pPr lvl="0" algn="l" defTabSz="622300">
            <a:lnSpc>
              <a:spcPct val="90000"/>
            </a:lnSpc>
            <a:spcBef>
              <a:spcPct val="0"/>
            </a:spcBef>
            <a:spcAft>
              <a:spcPct val="35000"/>
            </a:spcAft>
          </a:pPr>
          <a:r>
            <a:rPr lang="en-US" sz="1400" b="1" kern="1200" dirty="0" smtClean="0"/>
            <a:t>Pathway to 2050</a:t>
          </a:r>
          <a:endParaRPr lang="en-US" sz="1400" b="1" kern="1200" dirty="0"/>
        </a:p>
      </dsp:txBody>
      <dsp:txXfrm>
        <a:off x="3077559" y="1582419"/>
        <a:ext cx="1280160" cy="2354580"/>
      </dsp:txXfrm>
    </dsp:sp>
    <dsp:sp modelId="{B5A67C2A-A31B-46B2-AF7C-00351361C920}">
      <dsp:nvSpPr>
        <dsp:cNvPr id="0" name=""/>
        <dsp:cNvSpPr/>
      </dsp:nvSpPr>
      <dsp:spPr>
        <a:xfrm>
          <a:off x="4233672" y="988821"/>
          <a:ext cx="432816" cy="432816"/>
        </a:xfrm>
        <a:prstGeom prst="ellipse">
          <a:avLst/>
        </a:prstGeom>
        <a:solidFill>
          <a:srgbClr val="00B050"/>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CC5C579-2679-403E-A1D7-4593E5E8EBDD}">
      <dsp:nvSpPr>
        <dsp:cNvPr id="0" name=""/>
        <dsp:cNvSpPr/>
      </dsp:nvSpPr>
      <dsp:spPr>
        <a:xfrm>
          <a:off x="4506317" y="1205229"/>
          <a:ext cx="1280160" cy="2731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340" tIns="0" rIns="0" bIns="0" numCol="1" spcCol="1270" anchor="t" anchorCtr="0">
          <a:noAutofit/>
        </a:bodyPr>
        <a:lstStyle/>
        <a:p>
          <a:pPr lvl="0" algn="l" defTabSz="622300">
            <a:lnSpc>
              <a:spcPct val="90000"/>
            </a:lnSpc>
            <a:spcBef>
              <a:spcPct val="0"/>
            </a:spcBef>
            <a:spcAft>
              <a:spcPct val="35000"/>
            </a:spcAft>
          </a:pPr>
          <a:r>
            <a:rPr lang="en-US" sz="1400" b="1" kern="1200" dirty="0" smtClean="0"/>
            <a:t>Opportunities</a:t>
          </a:r>
          <a:endParaRPr lang="en-US" sz="1400" b="1" kern="1200" dirty="0"/>
        </a:p>
      </dsp:txBody>
      <dsp:txXfrm>
        <a:off x="4506317" y="1205229"/>
        <a:ext cx="1280160" cy="2731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C0CB2-EA33-48B1-8C9F-70A81F511541}">
      <dsp:nvSpPr>
        <dsp:cNvPr id="0" name=""/>
        <dsp:cNvSpPr/>
      </dsp:nvSpPr>
      <dsp:spPr>
        <a:xfrm>
          <a:off x="3355009" y="1727473"/>
          <a:ext cx="1313917" cy="1313917"/>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Vision 2050</a:t>
          </a:r>
          <a:endParaRPr lang="en-US" sz="2800" kern="1200" dirty="0"/>
        </a:p>
      </dsp:txBody>
      <dsp:txXfrm>
        <a:off x="3547428" y="1919892"/>
        <a:ext cx="929079" cy="929079"/>
      </dsp:txXfrm>
    </dsp:sp>
    <dsp:sp modelId="{BA123423-4F21-4708-974D-8961A1288FEA}">
      <dsp:nvSpPr>
        <dsp:cNvPr id="0" name=""/>
        <dsp:cNvSpPr/>
      </dsp:nvSpPr>
      <dsp:spPr>
        <a:xfrm rot="16200000">
          <a:off x="3813656" y="1514425"/>
          <a:ext cx="396622" cy="29474"/>
        </a:xfrm>
        <a:custGeom>
          <a:avLst/>
          <a:gdLst/>
          <a:ahLst/>
          <a:cxnLst/>
          <a:rect l="0" t="0" r="0" b="0"/>
          <a:pathLst>
            <a:path>
              <a:moveTo>
                <a:pt x="0" y="14737"/>
              </a:moveTo>
              <a:lnTo>
                <a:pt x="396622"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02052" y="1519247"/>
        <a:ext cx="19831" cy="19831"/>
      </dsp:txXfrm>
    </dsp:sp>
    <dsp:sp modelId="{3CE67E27-EEAE-4DD3-8CAD-6B78916EB892}">
      <dsp:nvSpPr>
        <dsp:cNvPr id="0" name=""/>
        <dsp:cNvSpPr/>
      </dsp:nvSpPr>
      <dsp:spPr>
        <a:xfrm>
          <a:off x="3355009" y="16934"/>
          <a:ext cx="1313917" cy="1313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Diversity &amp; interdependence</a:t>
          </a:r>
          <a:endParaRPr lang="en-US" sz="1000" kern="1200" dirty="0"/>
        </a:p>
      </dsp:txBody>
      <dsp:txXfrm>
        <a:off x="3547428" y="209353"/>
        <a:ext cx="929079" cy="929079"/>
      </dsp:txXfrm>
    </dsp:sp>
    <dsp:sp modelId="{01ADDC52-8D17-4FAB-89FB-F02595C35815}">
      <dsp:nvSpPr>
        <dsp:cNvPr id="0" name=""/>
        <dsp:cNvSpPr/>
      </dsp:nvSpPr>
      <dsp:spPr>
        <a:xfrm rot="19800000">
          <a:off x="4554342" y="1942060"/>
          <a:ext cx="396622" cy="29474"/>
        </a:xfrm>
        <a:custGeom>
          <a:avLst/>
          <a:gdLst/>
          <a:ahLst/>
          <a:cxnLst/>
          <a:rect l="0" t="0" r="0" b="0"/>
          <a:pathLst>
            <a:path>
              <a:moveTo>
                <a:pt x="0" y="14737"/>
              </a:moveTo>
              <a:lnTo>
                <a:pt x="396622"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42737" y="1946882"/>
        <a:ext cx="19831" cy="19831"/>
      </dsp:txXfrm>
    </dsp:sp>
    <dsp:sp modelId="{83AE0C69-3CC0-400B-B11A-E7A5CD8B6D78}">
      <dsp:nvSpPr>
        <dsp:cNvPr id="0" name=""/>
        <dsp:cNvSpPr/>
      </dsp:nvSpPr>
      <dsp:spPr>
        <a:xfrm>
          <a:off x="4836380" y="872204"/>
          <a:ext cx="1313917" cy="1313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 different economic reality</a:t>
          </a:r>
          <a:endParaRPr lang="en-US" sz="1000" kern="1200" dirty="0"/>
        </a:p>
      </dsp:txBody>
      <dsp:txXfrm>
        <a:off x="5028799" y="1064623"/>
        <a:ext cx="929079" cy="929079"/>
      </dsp:txXfrm>
    </dsp:sp>
    <dsp:sp modelId="{26DC9FD4-9D79-4AD6-B360-411CE0383122}">
      <dsp:nvSpPr>
        <dsp:cNvPr id="0" name=""/>
        <dsp:cNvSpPr/>
      </dsp:nvSpPr>
      <dsp:spPr>
        <a:xfrm rot="1800000">
          <a:off x="4554342" y="2797329"/>
          <a:ext cx="396622" cy="29474"/>
        </a:xfrm>
        <a:custGeom>
          <a:avLst/>
          <a:gdLst/>
          <a:ahLst/>
          <a:cxnLst/>
          <a:rect l="0" t="0" r="0" b="0"/>
          <a:pathLst>
            <a:path>
              <a:moveTo>
                <a:pt x="0" y="14737"/>
              </a:moveTo>
              <a:lnTo>
                <a:pt x="396622"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42737" y="2802151"/>
        <a:ext cx="19831" cy="19831"/>
      </dsp:txXfrm>
    </dsp:sp>
    <dsp:sp modelId="{9CB6AFC7-C1D9-461F-8CAB-4F9AFD6163ED}">
      <dsp:nvSpPr>
        <dsp:cNvPr id="0" name=""/>
        <dsp:cNvSpPr/>
      </dsp:nvSpPr>
      <dsp:spPr>
        <a:xfrm>
          <a:off x="4836380" y="2582743"/>
          <a:ext cx="1313917" cy="1313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Multi-partner governance</a:t>
          </a:r>
          <a:endParaRPr lang="en-US" sz="1000" kern="1200" dirty="0"/>
        </a:p>
      </dsp:txBody>
      <dsp:txXfrm>
        <a:off x="5028799" y="2775162"/>
        <a:ext cx="929079" cy="929079"/>
      </dsp:txXfrm>
    </dsp:sp>
    <dsp:sp modelId="{B9E1E318-B3AD-404F-B969-A6C68179D0A9}">
      <dsp:nvSpPr>
        <dsp:cNvPr id="0" name=""/>
        <dsp:cNvSpPr/>
      </dsp:nvSpPr>
      <dsp:spPr>
        <a:xfrm rot="5400000">
          <a:off x="3813656" y="3224964"/>
          <a:ext cx="396622" cy="29474"/>
        </a:xfrm>
        <a:custGeom>
          <a:avLst/>
          <a:gdLst/>
          <a:ahLst/>
          <a:cxnLst/>
          <a:rect l="0" t="0" r="0" b="0"/>
          <a:pathLst>
            <a:path>
              <a:moveTo>
                <a:pt x="0" y="14737"/>
              </a:moveTo>
              <a:lnTo>
                <a:pt x="396622"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02052" y="3229786"/>
        <a:ext cx="19831" cy="19831"/>
      </dsp:txXfrm>
    </dsp:sp>
    <dsp:sp modelId="{C70061B2-8F9F-48F7-9CCC-31ACA021B3B0}">
      <dsp:nvSpPr>
        <dsp:cNvPr id="0" name=""/>
        <dsp:cNvSpPr/>
      </dsp:nvSpPr>
      <dsp:spPr>
        <a:xfrm>
          <a:off x="3355009" y="3438013"/>
          <a:ext cx="1313917" cy="1313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Dealing with climate change</a:t>
          </a:r>
          <a:endParaRPr lang="en-US" sz="1000" kern="1200" dirty="0"/>
        </a:p>
      </dsp:txBody>
      <dsp:txXfrm>
        <a:off x="3547428" y="3630432"/>
        <a:ext cx="929079" cy="929079"/>
      </dsp:txXfrm>
    </dsp:sp>
    <dsp:sp modelId="{FE3623BE-F625-4546-8C27-01F05FF8F35A}">
      <dsp:nvSpPr>
        <dsp:cNvPr id="0" name=""/>
        <dsp:cNvSpPr/>
      </dsp:nvSpPr>
      <dsp:spPr>
        <a:xfrm rot="9000000">
          <a:off x="3072971" y="2797329"/>
          <a:ext cx="396622" cy="29474"/>
        </a:xfrm>
        <a:custGeom>
          <a:avLst/>
          <a:gdLst/>
          <a:ahLst/>
          <a:cxnLst/>
          <a:rect l="0" t="0" r="0" b="0"/>
          <a:pathLst>
            <a:path>
              <a:moveTo>
                <a:pt x="0" y="14737"/>
              </a:moveTo>
              <a:lnTo>
                <a:pt x="396622"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61367" y="2802151"/>
        <a:ext cx="19831" cy="19831"/>
      </dsp:txXfrm>
    </dsp:sp>
    <dsp:sp modelId="{3FE94B2B-1D2D-47F0-926F-13494DC60D3D}">
      <dsp:nvSpPr>
        <dsp:cNvPr id="0" name=""/>
        <dsp:cNvSpPr/>
      </dsp:nvSpPr>
      <dsp:spPr>
        <a:xfrm>
          <a:off x="1873638" y="2582743"/>
          <a:ext cx="1313917" cy="1313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An evolved workplace &amp; evolved employers</a:t>
          </a:r>
          <a:endParaRPr lang="en-US" sz="1000" kern="1200" dirty="0"/>
        </a:p>
      </dsp:txBody>
      <dsp:txXfrm>
        <a:off x="2066057" y="2775162"/>
        <a:ext cx="929079" cy="929079"/>
      </dsp:txXfrm>
    </dsp:sp>
    <dsp:sp modelId="{EB61FEDA-12ED-480B-B198-9B0B631D97E4}">
      <dsp:nvSpPr>
        <dsp:cNvPr id="0" name=""/>
        <dsp:cNvSpPr/>
      </dsp:nvSpPr>
      <dsp:spPr>
        <a:xfrm rot="12600000">
          <a:off x="3072971" y="1942060"/>
          <a:ext cx="396622" cy="29474"/>
        </a:xfrm>
        <a:custGeom>
          <a:avLst/>
          <a:gdLst/>
          <a:ahLst/>
          <a:cxnLst/>
          <a:rect l="0" t="0" r="0" b="0"/>
          <a:pathLst>
            <a:path>
              <a:moveTo>
                <a:pt x="0" y="14737"/>
              </a:moveTo>
              <a:lnTo>
                <a:pt x="396622" y="14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61367" y="1946882"/>
        <a:ext cx="19831" cy="19831"/>
      </dsp:txXfrm>
    </dsp:sp>
    <dsp:sp modelId="{951BFA70-1572-4B73-A7A7-C5E529E2CCDD}">
      <dsp:nvSpPr>
        <dsp:cNvPr id="0" name=""/>
        <dsp:cNvSpPr/>
      </dsp:nvSpPr>
      <dsp:spPr>
        <a:xfrm>
          <a:off x="1873638" y="872204"/>
          <a:ext cx="1313917" cy="1313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In markers: Innovating &amp; deploying solutions</a:t>
          </a:r>
          <a:endParaRPr lang="en-US" sz="1000" kern="1200" dirty="0"/>
        </a:p>
      </dsp:txBody>
      <dsp:txXfrm>
        <a:off x="2066057" y="1064623"/>
        <a:ext cx="929079" cy="929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2508B-6008-405F-9344-06B2DD0E7BDD}">
      <dsp:nvSpPr>
        <dsp:cNvPr id="0" name=""/>
        <dsp:cNvSpPr/>
      </dsp:nvSpPr>
      <dsp:spPr>
        <a:xfrm>
          <a:off x="2493205" y="127059"/>
          <a:ext cx="2628826" cy="2628826"/>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Building &amp; transforming…</a:t>
          </a:r>
        </a:p>
        <a:p>
          <a:pPr lvl="0" algn="ctr" defTabSz="889000">
            <a:lnSpc>
              <a:spcPct val="90000"/>
            </a:lnSpc>
            <a:spcBef>
              <a:spcPct val="0"/>
            </a:spcBef>
            <a:spcAft>
              <a:spcPct val="35000"/>
            </a:spcAft>
          </a:pPr>
          <a:r>
            <a:rPr lang="en-US" sz="1400" kern="1200" dirty="0" smtClean="0"/>
            <a:t>a. Cities</a:t>
          </a:r>
        </a:p>
        <a:p>
          <a:pPr lvl="0" algn="ctr" defTabSz="889000">
            <a:lnSpc>
              <a:spcPct val="90000"/>
            </a:lnSpc>
            <a:spcBef>
              <a:spcPct val="0"/>
            </a:spcBef>
            <a:spcAft>
              <a:spcPct val="35000"/>
            </a:spcAft>
          </a:pPr>
          <a:r>
            <a:rPr lang="en-US" sz="1400" kern="1200" dirty="0" smtClean="0"/>
            <a:t>b. Infrastructure</a:t>
          </a:r>
        </a:p>
        <a:p>
          <a:pPr lvl="0" algn="ctr" defTabSz="889000">
            <a:lnSpc>
              <a:spcPct val="90000"/>
            </a:lnSpc>
            <a:spcBef>
              <a:spcPct val="0"/>
            </a:spcBef>
            <a:spcAft>
              <a:spcPct val="35000"/>
            </a:spcAft>
          </a:pPr>
          <a:r>
            <a:rPr lang="en-US" sz="1400" kern="1200" dirty="0" smtClean="0"/>
            <a:t>c. Livelihoods &amp; lifestyles</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endParaRPr lang="en-US" sz="2000" kern="1200" dirty="0" smtClean="0"/>
        </a:p>
      </dsp:txBody>
      <dsp:txXfrm>
        <a:off x="2843715" y="587104"/>
        <a:ext cx="1927806" cy="1182971"/>
      </dsp:txXfrm>
    </dsp:sp>
    <dsp:sp modelId="{81C04B09-76C2-4FCE-80E7-E7FC73441A01}">
      <dsp:nvSpPr>
        <dsp:cNvPr id="0" name=""/>
        <dsp:cNvSpPr/>
      </dsp:nvSpPr>
      <dsp:spPr>
        <a:xfrm>
          <a:off x="3441773" y="1770076"/>
          <a:ext cx="2628826" cy="2628826"/>
        </a:xfrm>
        <a:prstGeom prst="ellipse">
          <a:avLst/>
        </a:prstGeom>
        <a:solidFill>
          <a:schemeClr val="accent6">
            <a:lumMod val="75000"/>
            <a:alpha val="6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smtClean="0"/>
            <a:t>Helping change happen</a:t>
          </a:r>
          <a:endParaRPr lang="en-US" sz="2000" kern="1200" dirty="0"/>
        </a:p>
      </dsp:txBody>
      <dsp:txXfrm>
        <a:off x="4245756" y="2449190"/>
        <a:ext cx="1577295" cy="1445854"/>
      </dsp:txXfrm>
    </dsp:sp>
    <dsp:sp modelId="{60D338F2-F187-4142-A47C-DFB053CEE605}">
      <dsp:nvSpPr>
        <dsp:cNvPr id="0" name=""/>
        <dsp:cNvSpPr/>
      </dsp:nvSpPr>
      <dsp:spPr>
        <a:xfrm>
          <a:off x="1544636" y="1770076"/>
          <a:ext cx="2628826" cy="2628826"/>
        </a:xfrm>
        <a:prstGeom prst="ellipse">
          <a:avLst/>
        </a:prstGeom>
        <a:solidFill>
          <a:srgbClr val="00B050">
            <a:alpha val="6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smtClean="0"/>
            <a:t>Improving biocapacity &amp; managing ecosystems</a:t>
          </a:r>
          <a:endParaRPr lang="en-US" sz="2000" kern="1200" dirty="0"/>
        </a:p>
      </dsp:txBody>
      <dsp:txXfrm>
        <a:off x="1792184" y="2449190"/>
        <a:ext cx="1577295" cy="1445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75A11-2F4D-41BC-BA01-E1A3B94B3686}">
      <dsp:nvSpPr>
        <dsp:cNvPr id="0" name=""/>
        <dsp:cNvSpPr/>
      </dsp:nvSpPr>
      <dsp:spPr>
        <a:xfrm>
          <a:off x="1544636" y="0"/>
          <a:ext cx="4525963"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BFA52E-157E-42C0-AC08-03B529D0B3DD}">
      <dsp:nvSpPr>
        <dsp:cNvPr id="0" name=""/>
        <dsp:cNvSpPr/>
      </dsp:nvSpPr>
      <dsp:spPr>
        <a:xfrm>
          <a:off x="1974603" y="429966"/>
          <a:ext cx="1765125" cy="1765125"/>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Carbon &amp; resources</a:t>
          </a:r>
        </a:p>
        <a:p>
          <a:pPr lvl="0" algn="ctr" defTabSz="622300">
            <a:lnSpc>
              <a:spcPct val="90000"/>
            </a:lnSpc>
            <a:spcBef>
              <a:spcPct val="0"/>
            </a:spcBef>
            <a:spcAft>
              <a:spcPct val="35000"/>
            </a:spcAft>
          </a:pPr>
          <a:r>
            <a:rPr lang="en-US" sz="1400" kern="1200" dirty="0" smtClean="0"/>
            <a:t>Halve CO2 emissions, double agricultural output, 4-10 fold increase in resource efficiency</a:t>
          </a:r>
          <a:endParaRPr lang="en-US" sz="1400" kern="1200" dirty="0"/>
        </a:p>
      </dsp:txBody>
      <dsp:txXfrm>
        <a:off x="2060769" y="516132"/>
        <a:ext cx="1592793" cy="1592793"/>
      </dsp:txXfrm>
    </dsp:sp>
    <dsp:sp modelId="{E70556BD-C7B9-418D-8E00-23A3CA92F55E}">
      <dsp:nvSpPr>
        <dsp:cNvPr id="0" name=""/>
        <dsp:cNvSpPr/>
      </dsp:nvSpPr>
      <dsp:spPr>
        <a:xfrm>
          <a:off x="3875507" y="429966"/>
          <a:ext cx="1765125" cy="1765125"/>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Costs</a:t>
          </a:r>
        </a:p>
        <a:p>
          <a:pPr lvl="0" algn="ctr" defTabSz="711200">
            <a:lnSpc>
              <a:spcPct val="90000"/>
            </a:lnSpc>
            <a:spcBef>
              <a:spcPct val="0"/>
            </a:spcBef>
            <a:spcAft>
              <a:spcPct val="35000"/>
            </a:spcAft>
          </a:pPr>
          <a:r>
            <a:rPr lang="en-US" sz="1400" kern="1200" dirty="0" smtClean="0"/>
            <a:t>Internalize cost of carbon, water &amp; other ecosystem services</a:t>
          </a:r>
          <a:endParaRPr lang="en-US" sz="1400" kern="1200" dirty="0"/>
        </a:p>
      </dsp:txBody>
      <dsp:txXfrm>
        <a:off x="3961673" y="516132"/>
        <a:ext cx="1592793" cy="1592793"/>
      </dsp:txXfrm>
    </dsp:sp>
    <dsp:sp modelId="{CC643129-DE37-4468-B3EE-F9368084683A}">
      <dsp:nvSpPr>
        <dsp:cNvPr id="0" name=""/>
        <dsp:cNvSpPr/>
      </dsp:nvSpPr>
      <dsp:spPr>
        <a:xfrm>
          <a:off x="1974603" y="2330870"/>
          <a:ext cx="1765125" cy="1765125"/>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Consumption</a:t>
          </a:r>
        </a:p>
        <a:p>
          <a:pPr lvl="0" algn="ctr" defTabSz="711200">
            <a:lnSpc>
              <a:spcPct val="90000"/>
            </a:lnSpc>
            <a:spcBef>
              <a:spcPct val="0"/>
            </a:spcBef>
            <a:spcAft>
              <a:spcPct val="35000"/>
            </a:spcAft>
          </a:pPr>
          <a:r>
            <a:rPr lang="en-US" sz="1400" kern="1200" dirty="0" smtClean="0"/>
            <a:t>Change consumption patterns to more sustainable lifestyles</a:t>
          </a:r>
          <a:endParaRPr lang="en-US" sz="1400" kern="1200" dirty="0"/>
        </a:p>
      </dsp:txBody>
      <dsp:txXfrm>
        <a:off x="2060769" y="2417036"/>
        <a:ext cx="1592793" cy="1592793"/>
      </dsp:txXfrm>
    </dsp:sp>
    <dsp:sp modelId="{24137D68-C350-4334-8A6F-90C8A6A46D79}">
      <dsp:nvSpPr>
        <dsp:cNvPr id="0" name=""/>
        <dsp:cNvSpPr/>
      </dsp:nvSpPr>
      <dsp:spPr>
        <a:xfrm>
          <a:off x="3875507" y="2330870"/>
          <a:ext cx="1765125" cy="17651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Collaboration</a:t>
          </a:r>
        </a:p>
        <a:p>
          <a:pPr lvl="0" algn="ctr" defTabSz="844550">
            <a:lnSpc>
              <a:spcPct val="90000"/>
            </a:lnSpc>
            <a:spcBef>
              <a:spcPct val="0"/>
            </a:spcBef>
            <a:spcAft>
              <a:spcPct val="35000"/>
            </a:spcAft>
          </a:pPr>
          <a:r>
            <a:rPr lang="en-US" sz="1400" kern="1200" dirty="0" smtClean="0"/>
            <a:t>Build complex coalitions, co-innovation</a:t>
          </a:r>
          <a:endParaRPr lang="en-US" sz="1400" kern="1200" dirty="0"/>
        </a:p>
      </dsp:txBody>
      <dsp:txXfrm>
        <a:off x="3961673" y="2417036"/>
        <a:ext cx="1592793" cy="1592793"/>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CFE3703-BF79-41B5-8C04-EFD98855FAD6}" type="datetimeFigureOut">
              <a:rPr lang="en-US"/>
              <a:pPr>
                <a:defRPr/>
              </a:pPr>
              <a:t>8/13/2012</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D9BB3A6-CB8A-4FC9-AC52-70506AF1363B}" type="slidenum">
              <a:rPr lang="en-US"/>
              <a:pPr>
                <a:defRPr/>
              </a:pPr>
              <a:t>‹#›</a:t>
            </a:fld>
            <a:endParaRPr lang="en-US"/>
          </a:p>
        </p:txBody>
      </p:sp>
    </p:spTree>
    <p:extLst>
      <p:ext uri="{BB962C8B-B14F-4D97-AF65-F5344CB8AC3E}">
        <p14:creationId xmlns:p14="http://schemas.microsoft.com/office/powerpoint/2010/main" val="17430116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mn-lt"/>
        <a:ea typeface="+mn-ea"/>
        <a:cs typeface="+mn-cs"/>
      </a:defRPr>
    </a:lvl1pPr>
    <a:lvl2pPr marL="457200" algn="l" rtl="0" fontAlgn="base">
      <a:spcBef>
        <a:spcPct val="30000"/>
      </a:spcBef>
      <a:spcAft>
        <a:spcPct val="0"/>
      </a:spcAft>
      <a:defRPr sz="1000" kern="1200">
        <a:solidFill>
          <a:schemeClr val="tx1"/>
        </a:solidFill>
        <a:latin typeface="+mn-lt"/>
        <a:ea typeface="+mn-ea"/>
        <a:cs typeface="+mn-cs"/>
      </a:defRPr>
    </a:lvl2pPr>
    <a:lvl3pPr marL="914400" algn="l" rtl="0" fontAlgn="base">
      <a:spcBef>
        <a:spcPct val="30000"/>
      </a:spcBef>
      <a:spcAft>
        <a:spcPct val="0"/>
      </a:spcAft>
      <a:defRPr sz="1000" kern="1200">
        <a:solidFill>
          <a:schemeClr val="tx1"/>
        </a:solidFill>
        <a:latin typeface="+mn-lt"/>
        <a:ea typeface="+mn-ea"/>
        <a:cs typeface="+mn-cs"/>
      </a:defRPr>
    </a:lvl3pPr>
    <a:lvl4pPr marL="1371600" algn="l" rtl="0" fontAlgn="base">
      <a:spcBef>
        <a:spcPct val="30000"/>
      </a:spcBef>
      <a:spcAft>
        <a:spcPct val="0"/>
      </a:spcAft>
      <a:defRPr sz="1000" kern="1200">
        <a:solidFill>
          <a:schemeClr val="tx1"/>
        </a:solidFill>
        <a:latin typeface="+mn-lt"/>
        <a:ea typeface="+mn-ea"/>
        <a:cs typeface="+mn-cs"/>
      </a:defRPr>
    </a:lvl4pPr>
    <a:lvl5pPr marL="1828800" algn="l" rtl="0" fontAlgn="base">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D1E1CD1-5A07-45F3-A89F-16ACD1D4712D}"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A pathway is a set of descriptions that illustrates the transition to a certain scenario, in this case </a:t>
            </a:r>
            <a:r>
              <a:rPr lang="en-US" i="1" dirty="0" smtClean="0"/>
              <a:t>Vision 2050</a:t>
            </a:r>
            <a:r>
              <a:rPr lang="en-US" dirty="0" smtClean="0"/>
              <a:t>. The pathway that we have identified is composed of nine elements that demonstrate that behavior change and social innovation are as crucial as better solutions and technological innovation.</a:t>
            </a:r>
          </a:p>
          <a:p>
            <a:pPr fontAlgn="auto">
              <a:spcBef>
                <a:spcPts val="0"/>
              </a:spcBef>
              <a:spcAft>
                <a:spcPts val="0"/>
              </a:spcAft>
              <a:defRPr/>
            </a:pPr>
            <a:r>
              <a:rPr lang="en-US" dirty="0" smtClean="0"/>
              <a:t>Although distinct, the elements also show the interconnectedness of issues such as water, food and energy – relationships that must be considered in an integrated and holistic way, with tradeoffs that must be understood and addressed.</a:t>
            </a:r>
          </a:p>
          <a:p>
            <a:pPr fontAlgn="auto">
              <a:spcBef>
                <a:spcPts val="0"/>
              </a:spcBef>
              <a:spcAft>
                <a:spcPts val="0"/>
              </a:spcAft>
              <a:defRPr/>
            </a:pPr>
            <a:r>
              <a:rPr lang="en-US" dirty="0" smtClean="0"/>
              <a:t>The pathway and its elements neither prescribe nor predict, but are plausible stories the companies have created by “</a:t>
            </a:r>
            <a:r>
              <a:rPr lang="en-US" dirty="0" err="1" smtClean="0"/>
              <a:t>backcasting</a:t>
            </a:r>
            <a:r>
              <a:rPr lang="en-US" dirty="0" smtClean="0"/>
              <a:t>”, working back from the vision for 2050 and identifying the changes needed to reach it.</a:t>
            </a:r>
          </a:p>
          <a:p>
            <a:pPr fontAlgn="auto">
              <a:spcBef>
                <a:spcPts val="0"/>
              </a:spcBef>
              <a:spcAft>
                <a:spcPts val="0"/>
              </a:spcAft>
              <a:defRPr/>
            </a:pPr>
            <a:r>
              <a:rPr lang="en-US" dirty="0" smtClean="0"/>
              <a:t>The nine elements, or critical areas in which actions need to be taken over the next four decades are values and behaviors, human development, economy, agriculture, forests, energy and power, buildings, mobility and materials. </a:t>
            </a:r>
          </a:p>
          <a:p>
            <a:pPr fontAlgn="auto">
              <a:spcBef>
                <a:spcPts val="0"/>
              </a:spcBef>
              <a:spcAft>
                <a:spcPts val="0"/>
              </a:spcAft>
              <a:defRPr/>
            </a:pPr>
            <a:r>
              <a:rPr lang="en-US" dirty="0" smtClean="0"/>
              <a:t>We have detailed our vision for 2050 in each of the nine elements with a clear measure of success for each of them. For example, for the energy and power element, our vision is that a secure and low carbon energy is widely available and used efficiently. Here, the measure of success is that CO2 emissions will have been halved.</a:t>
            </a:r>
          </a:p>
          <a:p>
            <a:pPr fontAlgn="auto">
              <a:spcBef>
                <a:spcPts val="0"/>
              </a:spcBef>
              <a:spcAft>
                <a:spcPts val="0"/>
              </a:spcAft>
              <a:defRPr/>
            </a:pPr>
            <a:r>
              <a:rPr lang="en-US" dirty="0" smtClean="0"/>
              <a:t>On the way to achieve this vision, we see two timeframes: the Turbulent Teens, from 2010 to 2020 and the Transformation Time, from 2020 to 2050.</a:t>
            </a:r>
          </a:p>
          <a:p>
            <a:pPr fontAlgn="auto">
              <a:spcBef>
                <a:spcPts val="0"/>
              </a:spcBef>
              <a:spcAft>
                <a:spcPts val="0"/>
              </a:spcAft>
              <a:defRPr/>
            </a:pPr>
            <a:r>
              <a:rPr lang="en-US" dirty="0" smtClean="0"/>
              <a:t>The Turbulent Teens is a period of energy and dynamism for the global vision of sustainability. It is a formative decade for the ideas and relationships that will take place in the 30 years to follow. During this period, it becomes clear that swift, radical and coordinated actions are required at many levels, by multiple partners.</a:t>
            </a:r>
          </a:p>
          <a:p>
            <a:pPr fontAlgn="auto">
              <a:spcBef>
                <a:spcPts val="0"/>
              </a:spcBef>
              <a:spcAft>
                <a:spcPts val="0"/>
              </a:spcAft>
              <a:defRPr/>
            </a:pPr>
            <a:r>
              <a:rPr lang="en-US" dirty="0" smtClean="0"/>
              <a:t>As part of these Turbulent Teens, we have identified several “must-haves”, things that need to happen to achieve our vision. These must-haves are specific to each element but they all talk about innovation, policies, financing or a deeper understanding of what is going on.</a:t>
            </a:r>
          </a:p>
          <a:p>
            <a:pPr fontAlgn="auto">
              <a:spcBef>
                <a:spcPts val="0"/>
              </a:spcBef>
              <a:spcAft>
                <a:spcPts val="0"/>
              </a:spcAft>
              <a:defRPr/>
            </a:pPr>
            <a:r>
              <a:rPr lang="en-US" dirty="0" smtClean="0"/>
              <a:t>In the Transformation Time, the traits formed during the first decade mature into more consistent knowledge, behavior and solutions. It is a period of growing consensus as well as wrenching change in many parts of society – climate, economic power, population – and a time for fundamental change in markets that redefines values, profits and success.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51611D6-0E50-473E-A356-BCDA7D6AEB1F}"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potential magnitude of the global business opportunities that could arise from realizing a sustainable future is considerable. PricewaterhouseCoopers (PwC) has, as part of their contribution to the </a:t>
            </a:r>
            <a:r>
              <a:rPr lang="en-US" i="1" smtClean="0"/>
              <a:t>Vision 2050</a:t>
            </a:r>
            <a:r>
              <a:rPr lang="en-US" smtClean="0"/>
              <a:t> project, prepared an illustrative analysis of the order of magnitude of some of the global business opportunities that might arise if the vision of a sustainable future in 2050 is realized. They adopted a top-down macroeconomic approach, making use of existing bottom-up analysis by the International Energy Agency (IEA) in the climate change area. The analysis focuses on required additional investment or spending in two key areas highlighted in the </a:t>
            </a:r>
            <a:r>
              <a:rPr lang="en-US" i="1" smtClean="0"/>
              <a:t>Vision 2050 </a:t>
            </a:r>
            <a:r>
              <a:rPr lang="en-US" smtClean="0"/>
              <a:t>study: natural resources, and health and education. Other sectors were not included due to the absence of any clear basis for producing quantified estimates, but they would be expected to add further to the scale of business opportunities.</a:t>
            </a:r>
          </a:p>
          <a:p>
            <a:pPr>
              <a:spcBef>
                <a:spcPct val="0"/>
              </a:spcBef>
            </a:pPr>
            <a:r>
              <a:rPr lang="en-US" smtClean="0"/>
              <a:t>Illustrative estimates suggest that the sustainability related global business opportunities in natural resources (including energy, forestry, agriculture and food, water and metals) and health and education (in terms of social sustainability) could build up steadily to around US$ 3-10 trillion annually in 2050 at constant 2008 prices, or around 1.5-4.5% of world GDP at that time. By 2020 the figure could be around US$ 0.5–1.5 trillion per annum at constant 2008 prices (assuming a broadly linear build-up of these opportunities over time as a share of GDP).</a:t>
            </a:r>
          </a:p>
          <a:p>
            <a:pPr>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6D81271-E661-411D-BA7B-DB71EAD66E1A}"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 collaboration with the Global Footprint Network, we calculated the </a:t>
            </a:r>
            <a:r>
              <a:rPr lang="en-US" i="1" smtClean="0"/>
              <a:t>Vision 2050 </a:t>
            </a:r>
            <a:r>
              <a:rPr lang="en-US" smtClean="0"/>
              <a:t>ecological footprint against business-as-usual. We found that by 2050, despite increases in population, humanity will be using the equivalent of just over one planet, based on the changes we embrace in </a:t>
            </a:r>
            <a:r>
              <a:rPr lang="en-US" i="1" smtClean="0"/>
              <a:t>Vision 2050</a:t>
            </a:r>
            <a:r>
              <a:rPr lang="en-US" smtClean="0"/>
              <a:t>, as opposed to the 2.3 planets we would be using if we continued on the business-as-usual path we are on today. The world will be in a</a:t>
            </a:r>
          </a:p>
          <a:p>
            <a:pPr>
              <a:spcBef>
                <a:spcPct val="0"/>
              </a:spcBef>
            </a:pPr>
            <a:r>
              <a:rPr lang="en-US" smtClean="0"/>
              <a:t>much better position if we maintain the course implied in the pathway and its elements, with the possibility of getting to one planet by around the end of the 2050s, early 2060s.</a:t>
            </a:r>
          </a:p>
          <a:p>
            <a:pPr>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F4EA8FC-AED5-40A3-8C7C-CB80660A520D}"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To better understand the opportunities and what it takes to realize them, the project has developed a high level overview of the spaces in which opportunities exist. This opportunity map is also an important tool for strategic thinking, dialogue and collaboration. It can be used between management teams and the board, between executives and employees and as a challenge for innovation.</a:t>
            </a:r>
          </a:p>
          <a:p>
            <a:pPr>
              <a:spcBef>
                <a:spcPct val="0"/>
              </a:spcBef>
            </a:pPr>
            <a:r>
              <a:rPr lang="en-GB" smtClean="0"/>
              <a:t>With the population growing by 30 % between now and 2050 and nearly 70% percent of people expected to be living in urban areas it is clear that building and maintaining cities, infrastructure and livelihoods present opportunity for investments and opportunities. Improving biocapacity and managing ecosystems will also provide rich-ground for many businesses.</a:t>
            </a:r>
          </a:p>
          <a:p>
            <a:pPr>
              <a:spcBef>
                <a:spcPct val="0"/>
              </a:spcBef>
            </a:pPr>
            <a:r>
              <a:rPr lang="en-GB" smtClean="0"/>
              <a:t>It is also clear that different partnerships are needed to make these opportunities happen. </a:t>
            </a:r>
          </a:p>
          <a:p>
            <a:pPr>
              <a:spcBef>
                <a:spcPct val="0"/>
              </a:spcBef>
            </a:pPr>
            <a:endParaRPr lang="en-US" smtClean="0"/>
          </a:p>
          <a:p>
            <a:pPr>
              <a:spcBef>
                <a:spcPct val="0"/>
              </a:spcBef>
            </a:pPr>
            <a:r>
              <a:rPr lang="en-GB" smtClean="0"/>
              <a:t>Looking at water as an example: </a:t>
            </a:r>
          </a:p>
          <a:p>
            <a:pPr>
              <a:spcBef>
                <a:spcPct val="0"/>
              </a:spcBef>
            </a:pPr>
            <a:r>
              <a:rPr lang="en-GB" smtClean="0"/>
              <a:t>According to a recent McKinsey report, by 2030 global water requirements could be 40 percent above current accessible, reliable supply. India’s annual water demand in 2030 will be 1,500 cubic km against the likely availability of 744 cubic km. However, the report forecasts that India’s annual water input through rainfall will be 3,840 cubic km. In short, double the water needed will be potentially available but would have to be tapped, stored and supplied to bridge the water deficit. </a:t>
            </a:r>
          </a:p>
          <a:p>
            <a:pPr>
              <a:spcBef>
                <a:spcPct val="0"/>
              </a:spcBef>
            </a:pPr>
            <a:r>
              <a:rPr lang="en-GB" smtClean="0"/>
              <a:t>Massive investments in integrated and smart water management systems will be needed to plug this gap. This will require public-private partnerships in urban development, cross-sector partnerships in solution development, demand-side efficiency and new financing mechanisms. </a:t>
            </a:r>
          </a:p>
          <a:p>
            <a:pPr>
              <a:spcBef>
                <a:spcPct val="0"/>
              </a:spcBef>
            </a:pPr>
            <a:r>
              <a:rPr lang="en-GB" smtClean="0"/>
              <a:t>To help much of this change happen represents a business idea for us. An asset manager – developing financing solutions.    </a:t>
            </a:r>
          </a:p>
          <a:p>
            <a:pPr>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F7AD400-EB8D-4D30-B6CD-203B84502997}" type="slidenum">
              <a:rPr lang="en-US"/>
              <a:pPr fontAlgn="base">
                <a:spcBef>
                  <a:spcPct val="0"/>
                </a:spcBef>
                <a:spcAft>
                  <a:spcPct val="0"/>
                </a:spcAft>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To better understand the opportunities and what it takes to realize them, the project has developed a high level overview of the spaces in which opportunities exist. This opportunity map is also an important tool for strategic thinking, dialogue and collaboration. It can be used between management teams and the board, between executives and employees and as a challenge for innovation.</a:t>
            </a:r>
          </a:p>
          <a:p>
            <a:pPr>
              <a:spcBef>
                <a:spcPct val="0"/>
              </a:spcBef>
            </a:pPr>
            <a:r>
              <a:rPr lang="en-GB" smtClean="0"/>
              <a:t>With the population growing by 30 % between now and 2050 and nearly 70% percent of people expected to be living in urban areas it is clear that building and maintaining cities, infrastructure and livelihoods present opportunity for investments and opportunities. Improving biocapacity and managing ecosystems will also provide rich-ground for many businesses.</a:t>
            </a:r>
          </a:p>
          <a:p>
            <a:pPr>
              <a:spcBef>
                <a:spcPct val="0"/>
              </a:spcBef>
            </a:pPr>
            <a:r>
              <a:rPr lang="en-GB" smtClean="0"/>
              <a:t>It is also clear that different partnerships are needed to make these opportunities happen. </a:t>
            </a:r>
          </a:p>
          <a:p>
            <a:pPr>
              <a:spcBef>
                <a:spcPct val="0"/>
              </a:spcBef>
            </a:pPr>
            <a:endParaRPr lang="en-US" smtClean="0"/>
          </a:p>
          <a:p>
            <a:pPr>
              <a:spcBef>
                <a:spcPct val="0"/>
              </a:spcBef>
            </a:pPr>
            <a:r>
              <a:rPr lang="en-GB" smtClean="0"/>
              <a:t>Looking at water as an example: </a:t>
            </a:r>
          </a:p>
          <a:p>
            <a:pPr>
              <a:spcBef>
                <a:spcPct val="0"/>
              </a:spcBef>
            </a:pPr>
            <a:r>
              <a:rPr lang="en-GB" smtClean="0"/>
              <a:t>According to a recent McKinsey report, by 2030 global water requirements could be 40 percent above current accessible, reliable supply. India’s annual water demand in 2030 will be 1,500 cubic km against the likely availability of 744 cubic km. However, the report forecasts that India’s annual water input through rainfall will be 3,840 cubic km. In short, double the water needed will be potentially available but would have to be tapped, stored and supplied to bridge the water deficit. </a:t>
            </a:r>
          </a:p>
          <a:p>
            <a:pPr>
              <a:spcBef>
                <a:spcPct val="0"/>
              </a:spcBef>
            </a:pPr>
            <a:r>
              <a:rPr lang="en-GB" smtClean="0"/>
              <a:t>Massive investments in integrated and smart water management systems will be needed to plug this gap. This will require public-private partnerships in urban development, cross-sector partnerships in solution development, demand-side efficiency and new financing mechanisms. </a:t>
            </a:r>
          </a:p>
          <a:p>
            <a:pPr>
              <a:spcBef>
                <a:spcPct val="0"/>
              </a:spcBef>
            </a:pPr>
            <a:r>
              <a:rPr lang="en-GB" smtClean="0"/>
              <a:t>To help much of this change happen represents a business idea for us. An asset manager – developing financing solutions.    </a:t>
            </a:r>
          </a:p>
          <a:p>
            <a:pPr>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3A3A5BC-A7BB-487B-A18A-3A31E7C2123D}" type="slidenum">
              <a:rPr lang="en-US"/>
              <a:pPr fontAlgn="base">
                <a:spcBef>
                  <a:spcPct val="0"/>
                </a:spcBef>
                <a:spcAft>
                  <a:spcPct val="0"/>
                </a:spcAft>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This is an example of the business opportunities that we have identified on the way to a sustainable world in 2050.</a:t>
            </a:r>
          </a:p>
          <a:p>
            <a:pPr>
              <a:spcBef>
                <a:spcPct val="0"/>
              </a:spcBef>
            </a:pPr>
            <a:r>
              <a:rPr lang="en-GB" smtClean="0"/>
              <a:t>The potential for ecosystem markets is huge. Meeting growing levels of demand for nature’s services while limiting ecological impact points to demand for new types of payments, products, services and business models.</a:t>
            </a:r>
          </a:p>
          <a:p>
            <a:pPr>
              <a:spcBef>
                <a:spcPct val="0"/>
              </a:spcBef>
            </a:pPr>
            <a:r>
              <a:rPr lang="en-GB" smtClean="0"/>
              <a:t>Managing ecosystems and biodiversity represents an opportunity for multiple sectors and regions – as well as provides a means to manage risks such as disruption in the availability of necessary inputs whether it is molecules, water or biomass. </a:t>
            </a:r>
            <a:r>
              <a:rPr lang="en-GB" smtClean="0">
                <a:solidFill>
                  <a:srgbClr val="FF0000"/>
                </a:solidFill>
              </a:rPr>
              <a:t>[Systemic thinking, partnerships and education will provide opportunities for different industries. Understanding the relationship and interdependence between different ecosystem services such forests, agriculture and water provision will also be important [and could represent a potential billion dollar business.]</a:t>
            </a:r>
          </a:p>
          <a:p>
            <a:pPr>
              <a:spcBef>
                <a:spcPct val="0"/>
              </a:spcBef>
            </a:pPr>
            <a:endParaRPr lang="en-GB" smtClean="0"/>
          </a:p>
          <a:p>
            <a:pPr>
              <a:spcBef>
                <a:spcPct val="0"/>
              </a:spcBef>
            </a:pPr>
            <a:r>
              <a:rPr lang="en-GB" b="1" u="sng" smtClean="0"/>
              <a:t>Extra facts</a:t>
            </a:r>
          </a:p>
          <a:p>
            <a:pPr>
              <a:spcBef>
                <a:spcPct val="0"/>
              </a:spcBef>
            </a:pPr>
            <a:r>
              <a:rPr lang="en-GB" smtClean="0"/>
              <a:t>Payment for ecosystem services (PES) is an emerging and rapidly changing area spread out across geographies and institutions. Information on ecosystem services markets is limited and constantly changing, but future payments for</a:t>
            </a:r>
          </a:p>
          <a:p>
            <a:pPr>
              <a:spcBef>
                <a:spcPct val="0"/>
              </a:spcBef>
            </a:pPr>
            <a:r>
              <a:rPr lang="en-GB" smtClean="0"/>
              <a:t>ecosystem services markets look promising. Some estimates suggest that the payments for products from certified agricultural products, suggest that PES markets could grow from US$ 42 million in 2005 to around US$ 900 billion in 2050 (assuming an annual growth rate of 5% between 2020 and 2050).</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1D3AA9D-B7BD-4FA5-AA89-36650DB710BC}" type="slidenum">
              <a:rPr lang="en-US"/>
              <a:pPr fontAlgn="base">
                <a:spcBef>
                  <a:spcPct val="0"/>
                </a:spcBef>
                <a:spcAft>
                  <a:spcPct val="0"/>
                </a:spcAft>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In order to reach our vision for 2050, actions are required on many fronts – the most critical changes occur in terms of carbon and resources, costs and consumption. </a:t>
            </a:r>
          </a:p>
          <a:p>
            <a:pPr>
              <a:spcBef>
                <a:spcPct val="0"/>
              </a:spcBef>
            </a:pPr>
            <a:r>
              <a:rPr lang="en-GB" smtClean="0"/>
              <a:t>We will by 2050 need to have halved CO2 emissions from 2005 levels  </a:t>
            </a:r>
            <a:r>
              <a:rPr lang="en-GB" smtClean="0">
                <a:solidFill>
                  <a:srgbClr val="FF0066"/>
                </a:solidFill>
              </a:rPr>
              <a:t>[- this should get us to 450ppm (IEA) and give us a 40-60% probability of limiting increase in global temperature to around 2 degrees Celsius. These targets may be revised as the science and impact of climate change advance.]</a:t>
            </a:r>
            <a:endParaRPr lang="en-GB" smtClean="0"/>
          </a:p>
          <a:p>
            <a:pPr>
              <a:spcBef>
                <a:spcPct val="0"/>
              </a:spcBef>
            </a:pPr>
            <a:r>
              <a:rPr lang="en-GB" smtClean="0"/>
              <a:t>But as well know it is important to remember it is about more than just carbon, so we also need to double agricultural output by 2050, increasing agricultural productivity by around 2% per year to meet rising demand for food and we need to do a lot more with a lot less to increase resource and material efficiency 4 to ten fold.</a:t>
            </a:r>
            <a:endParaRPr lang="en-GB" i="1" smtClean="0"/>
          </a:p>
          <a:p>
            <a:pPr>
              <a:spcBef>
                <a:spcPct val="0"/>
              </a:spcBef>
            </a:pPr>
            <a:r>
              <a:rPr lang="en-GB" smtClean="0"/>
              <a:t>In terms of costs – the key action to help close the gap is around internalizing the costs of carbon, water and major ecosystem services – which will in turn channel actions and investments towards more resource-efficient practices.</a:t>
            </a:r>
          </a:p>
          <a:p>
            <a:pPr>
              <a:spcBef>
                <a:spcPct val="0"/>
              </a:spcBef>
            </a:pPr>
            <a:r>
              <a:rPr lang="en-GB" smtClean="0"/>
              <a:t>Consumption is the third key lever that we need to pull </a:t>
            </a:r>
            <a:r>
              <a:rPr lang="en-GB" smtClean="0">
                <a:solidFill>
                  <a:srgbClr val="FF0066"/>
                </a:solidFill>
              </a:rPr>
              <a:t>[given the fact that more than 3 and a half billion people are likely to be considered middle class by 2030.] </a:t>
            </a:r>
            <a:r>
              <a:rPr lang="en-GB" smtClean="0"/>
              <a:t>By enabling sustainable lifestyles through the provision of goods and services we can meet people’s needs, without bankrupting the planet. </a:t>
            </a:r>
          </a:p>
          <a:p>
            <a:pPr>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91EFC1-AA3C-417C-BE2B-8CF5C0F8A8F6}" type="slidenum">
              <a:rPr lang="en-US"/>
              <a:pPr fontAlgn="base">
                <a:spcBef>
                  <a:spcPct val="0"/>
                </a:spcBef>
                <a:spcAft>
                  <a:spcPct val="0"/>
                </a:spcAft>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We see the Vision 2050 project as a platform for dialogue, not a blueprint or a prescriptive plan. Its highest value may be in our narrative of the gap between Vision 2050 and a business-as-usual world, and the queries and dilemmas it raises.</a:t>
            </a:r>
          </a:p>
          <a:p>
            <a:pPr>
              <a:spcBef>
                <a:spcPct val="0"/>
              </a:spcBef>
            </a:pPr>
            <a:endParaRPr lang="en-US" smtClean="0"/>
          </a:p>
          <a:p>
            <a:pPr>
              <a:spcBef>
                <a:spcPct val="0"/>
              </a:spcBef>
            </a:pPr>
            <a:r>
              <a:rPr lang="en-US" smtClean="0"/>
              <a:t>The biggest unanswered questions are “How do we get there?” “What form of governance will make this changes needed happen at the speed and scale required?”</a:t>
            </a:r>
          </a:p>
          <a:p>
            <a:pPr>
              <a:spcBef>
                <a:spcPct val="0"/>
              </a:spcBef>
            </a:pPr>
            <a:endParaRPr lang="en-US" smtClean="0"/>
          </a:p>
          <a:p>
            <a:pPr>
              <a:spcBef>
                <a:spcPct val="0"/>
              </a:spcBef>
            </a:pPr>
            <a:r>
              <a:rPr lang="en-US" smtClean="0"/>
              <a:t>On these issues, we indicate our willingness, support and leadership, and invite all stakeholders – business, government and civil society – to join the exploration and effort.</a:t>
            </a:r>
          </a:p>
          <a:p>
            <a:pPr>
              <a:spcBef>
                <a:spcPct val="0"/>
              </a:spcBef>
            </a:pPr>
            <a:endParaRPr lang="en-US" smtClean="0"/>
          </a:p>
          <a:p>
            <a:pPr>
              <a:spcBef>
                <a:spcPct val="0"/>
              </a:spcBef>
            </a:pPr>
            <a:r>
              <a:rPr lang="en-US" smtClean="0"/>
              <a:t>The journey begins now!</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7239CF-41C3-4B06-98F3-2F61E9D38B7E}" type="slidenum">
              <a:rPr lang="en-US"/>
              <a:pPr fontAlgn="base">
                <a:spcBef>
                  <a:spcPct val="0"/>
                </a:spcBef>
                <a:spcAft>
                  <a:spcPct val="0"/>
                </a:spcAft>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Vision 2050 is a business response to the challenges the world faces. It is a contribution that is intended to help shape the sustainability agenda, to catalyze action and to provide relevant stakeholders with a platform to bring about change.</a:t>
            </a:r>
          </a:p>
          <a:p>
            <a:pPr>
              <a:spcBef>
                <a:spcPct val="0"/>
              </a:spcBef>
            </a:pPr>
            <a:endParaRPr lang="en-US" smtClean="0"/>
          </a:p>
          <a:p>
            <a:pPr>
              <a:spcBef>
                <a:spcPct val="0"/>
              </a:spcBef>
            </a:pPr>
            <a:r>
              <a:rPr lang="en-US" smtClean="0"/>
              <a:t>In this project we wanted to be more disciplined, clearer and concrete in what we wanted to achieve and what we had to do. This project isn’t about saving the world – it is about helping business understand the strategic impacts of the challenges we are facing. The 2050 timeframe gave us a goal that was far way enough to act, but close enough to be relevant while the vision methodology enabled us to identify one future scenario that helped us to:</a:t>
            </a:r>
          </a:p>
          <a:p>
            <a:pPr>
              <a:spcBef>
                <a:spcPct val="0"/>
              </a:spcBef>
            </a:pPr>
            <a:endParaRPr lang="en-US" smtClean="0"/>
          </a:p>
          <a:p>
            <a:pPr>
              <a:spcBef>
                <a:spcPct val="0"/>
              </a:spcBef>
              <a:buFontTx/>
              <a:buChar char="•"/>
            </a:pPr>
            <a:r>
              <a:rPr lang="en-US" smtClean="0"/>
              <a:t> Identify the gap between today and that future. </a:t>
            </a:r>
          </a:p>
          <a:p>
            <a:pPr>
              <a:spcBef>
                <a:spcPct val="0"/>
              </a:spcBef>
              <a:buFontTx/>
              <a:buChar char="•"/>
            </a:pPr>
            <a:r>
              <a:rPr lang="en-US" smtClean="0"/>
              <a:t> Develop pathways maps that could take us there, </a:t>
            </a:r>
          </a:p>
          <a:p>
            <a:pPr>
              <a:spcBef>
                <a:spcPct val="0"/>
              </a:spcBef>
              <a:buFontTx/>
              <a:buChar char="•"/>
            </a:pPr>
            <a:r>
              <a:rPr lang="en-US" smtClean="0"/>
              <a:t> Better understand the business perspective, </a:t>
            </a:r>
          </a:p>
          <a:p>
            <a:pPr>
              <a:spcBef>
                <a:spcPct val="0"/>
              </a:spcBef>
              <a:buFontTx/>
              <a:buChar char="•"/>
            </a:pPr>
            <a:r>
              <a:rPr lang="en-US" smtClean="0"/>
              <a:t> Highlight and quantify market potential  of the opportunities, </a:t>
            </a:r>
          </a:p>
          <a:p>
            <a:pPr>
              <a:spcBef>
                <a:spcPct val="0"/>
              </a:spcBef>
              <a:buFontTx/>
              <a:buChar char="•"/>
            </a:pPr>
            <a:r>
              <a:rPr lang="en-US" smtClean="0"/>
              <a:t> Agree on action points and next steps</a:t>
            </a:r>
          </a:p>
          <a:p>
            <a:pPr>
              <a:spcBef>
                <a:spcPct val="0"/>
              </a:spcBef>
            </a:pPr>
            <a:endParaRPr lang="en-US" smtClean="0"/>
          </a:p>
          <a:p>
            <a:pPr>
              <a:spcBef>
                <a:spcPct val="0"/>
              </a:spcBef>
            </a:pPr>
            <a:r>
              <a:rPr lang="en-US" smtClean="0">
                <a:solidFill>
                  <a:srgbClr val="FF0066"/>
                </a:solidFill>
              </a:rPr>
              <a:t>And above all we are showing that sustainability is becoming a key strategic driver for business.</a:t>
            </a:r>
          </a:p>
          <a:p>
            <a:pPr>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522C752-9E7D-4CB7-A23A-1123F1E8679B}"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i="1" smtClean="0"/>
              <a:t>Vision 2050 </a:t>
            </a:r>
            <a:r>
              <a:rPr lang="en-US" sz="1200" smtClean="0"/>
              <a:t>is the result </a:t>
            </a:r>
            <a:r>
              <a:rPr lang="en-US" sz="1200" i="1" smtClean="0"/>
              <a:t>of a </a:t>
            </a:r>
            <a:r>
              <a:rPr lang="en-US" sz="1200" smtClean="0"/>
              <a:t>collaborative effort. The project was governed by four co-chair companies (Alcoa, PricewaterhouseCoopers, Storebrand, and Syngenta), and the content developed by 29 WBCSD member companies through working with each other, with hundreds of representatives from business, government and civil society, with regional partners and with experts. It also builds on WBCSD reports and work done by others.</a:t>
            </a:r>
          </a:p>
          <a:p>
            <a:pPr>
              <a:spcBef>
                <a:spcPct val="0"/>
              </a:spcBef>
            </a:pPr>
            <a:r>
              <a:rPr lang="en-US" sz="1200" smtClean="0"/>
              <a:t>The 29 companies represent a wide range of sectors (aerospace, biotechnology, building materials, chemicals, electronics, energy, forestry &amp; paper, household &amp; personal products, information technology services, insurance, metals, mining, motor vehicles, utilities) and are from different parts of the world (North America, Europe, Asia).</a:t>
            </a: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1914164-FBB8-434B-9FC7-BAAEB0B40FAE}"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smtClean="0"/>
              <a:t>Throughout the project, a number of core workshops and dialogues were conducted in major regions around the world. The aim was to ensure that the findings from </a:t>
            </a:r>
            <a:r>
              <a:rPr lang="en-US" sz="1200" i="1" smtClean="0"/>
              <a:t>Vision 2050 </a:t>
            </a:r>
            <a:r>
              <a:rPr lang="en-US" sz="1200" smtClean="0"/>
              <a:t>reflect a global perspective</a:t>
            </a:r>
            <a:r>
              <a:rPr lang="en-US" sz="1200" i="1" smtClean="0"/>
              <a:t>. </a:t>
            </a:r>
            <a:r>
              <a:rPr lang="en-US" sz="1200" smtClean="0"/>
              <a:t>The mapping here shows the regions engaged in this highly collaborative and productive effort – which was made possible through the support of the WBCSD Regional Network partners and various other stakeholder groups.</a:t>
            </a: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2A4BBB-A0F5-4272-93EA-EFE8430A9EFE}"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Vision 2050 project is a backcasting exercise.</a:t>
            </a:r>
          </a:p>
          <a:p>
            <a:pPr>
              <a:spcBef>
                <a:spcPct val="0"/>
              </a:spcBef>
            </a:pPr>
            <a:r>
              <a:rPr lang="en-US" smtClean="0"/>
              <a:t>We started by depicting what the world will look like in 2050 if we do not address correctly the sustainability challenge</a:t>
            </a:r>
          </a:p>
          <a:p>
            <a:pPr>
              <a:spcBef>
                <a:spcPct val="0"/>
              </a:spcBef>
            </a:pPr>
            <a:r>
              <a:rPr lang="en-US" smtClean="0"/>
              <a:t>Based on this picture, we developed a vision for 2050 of a world well on-track toward sustainability. A world in which the global population is not just living on the planet, but living well and within the limits of the planet.</a:t>
            </a:r>
          </a:p>
          <a:p>
            <a:pPr>
              <a:spcBef>
                <a:spcPct val="0"/>
              </a:spcBef>
            </a:pPr>
            <a:r>
              <a:rPr lang="en-US" smtClean="0"/>
              <a:t>A pathway was developed to connect this sustainable future with the present. The goal was to see what a real, global attempt at sustainable development – with all the radical policy and lifestyle changes this would entail – would mean for business and markets in general and for the individual participating sectors.</a:t>
            </a:r>
          </a:p>
          <a:p>
            <a:pPr>
              <a:spcBef>
                <a:spcPct val="0"/>
              </a:spcBef>
            </a:pPr>
            <a:r>
              <a:rPr lang="en-US" smtClean="0"/>
              <a:t>The good news is that </a:t>
            </a:r>
            <a:r>
              <a:rPr lang="en-GB" smtClean="0"/>
              <a:t>there are significant opportunities within this transition – to do more with less, to create new products and services, and to provide value to both our customers and shareholders. Those companies that understand that global challenges are becoming the key strategic drivers for business and appreciate the need for firm action and new partnerships to address societies problems – are most likely to be the winners.</a:t>
            </a:r>
            <a:endParaRPr lang="en-US" smtClean="0"/>
          </a:p>
          <a:p>
            <a:pPr>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789D4BC-BF99-4339-A880-7FF2459FFB48}"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Our first step was to identify the major trends for 2050 in terms of social and economic development and their predictable impact on the environment, in order to answer this simple question: what will the world look like if we do not address the sustainability challenge correctly?</a:t>
            </a:r>
          </a:p>
          <a:p>
            <a:pPr>
              <a:spcBef>
                <a:spcPct val="0"/>
              </a:spcBef>
            </a:pPr>
            <a:r>
              <a:rPr lang="en-US" smtClean="0"/>
              <a:t>The story that we have found is one of growth in populations and consumption (in most countries) compounded by inertia stemming from inadequate governance and policy responses necessary to manage this growth. The result is degradation of the environment and societies.</a:t>
            </a:r>
          </a:p>
          <a:p>
            <a:pPr>
              <a:spcBef>
                <a:spcPct val="0"/>
              </a:spcBef>
            </a:pPr>
            <a:r>
              <a:rPr lang="en-US" b="1" smtClean="0"/>
              <a:t>Figure upper-left: </a:t>
            </a:r>
            <a:r>
              <a:rPr lang="en-US" smtClean="0"/>
              <a:t>Between now and 2050 the global population is expected to increase from 6.9 billion to more than 9 billion, with 98% of this growth happening in cities and in the developing and emerging world, according to UN estimates.</a:t>
            </a:r>
          </a:p>
          <a:p>
            <a:pPr>
              <a:spcBef>
                <a:spcPct val="0"/>
              </a:spcBef>
            </a:pPr>
            <a:r>
              <a:rPr lang="en-US" b="1" smtClean="0"/>
              <a:t>Figure middle-left: </a:t>
            </a:r>
            <a:r>
              <a:rPr lang="en-US" smtClean="0"/>
              <a:t>Most of the economic growth will happen in developing and emerging economies.</a:t>
            </a:r>
          </a:p>
          <a:p>
            <a:pPr>
              <a:spcBef>
                <a:spcPct val="0"/>
              </a:spcBef>
            </a:pPr>
            <a:r>
              <a:rPr lang="en-US" b="1" smtClean="0"/>
              <a:t>Figure down-left: </a:t>
            </a:r>
            <a:r>
              <a:rPr lang="en-US" smtClean="0"/>
              <a:t>Many people in the developing and emerging world will be moving up the economic ladder toward a middle class standard of living consuming many more resources per capita.</a:t>
            </a:r>
          </a:p>
          <a:p>
            <a:pPr>
              <a:spcBef>
                <a:spcPct val="0"/>
              </a:spcBef>
            </a:pPr>
            <a:r>
              <a:rPr lang="en-US" b="1" smtClean="0"/>
              <a:t>Transition: </a:t>
            </a:r>
            <a:r>
              <a:rPr lang="en-US" smtClean="0"/>
              <a:t>The governance and policy responses to manage this growth often happen in silos and limited by short-term, localized political pressures. Continuing to invest in polluting or energy-inefficient types of infrastructure and opting for high-footprint consumer lifestyle preferences are examples of choices that are often characterized by inertia due to short-term goals and self interest.</a:t>
            </a:r>
          </a:p>
          <a:p>
            <a:pPr>
              <a:spcBef>
                <a:spcPct val="0"/>
              </a:spcBef>
            </a:pPr>
            <a:r>
              <a:rPr lang="en-US" b="1" smtClean="0"/>
              <a:t>Figure upper-right: </a:t>
            </a:r>
            <a:r>
              <a:rPr lang="en-US" smtClean="0"/>
              <a:t>On the other side of the mirror, in terms of degradation, greenhouse gas emissions keep rising, especially in the developing world and in particular in BRIC countries, the nest top economies in terms of GDP.</a:t>
            </a:r>
          </a:p>
          <a:p>
            <a:pPr>
              <a:spcBef>
                <a:spcPct val="0"/>
              </a:spcBef>
            </a:pPr>
            <a:r>
              <a:rPr lang="en-US" b="1" smtClean="0"/>
              <a:t>Figure middle-right:</a:t>
            </a:r>
            <a:r>
              <a:rPr lang="en-US" smtClean="0"/>
              <a:t> Environmental degradation also jeopardizes people’s quality of life. An accelerating use of natural resources are continuing to affect key ecosystem services, and freshwater in particular. People living in areas of severe water stress will significantly increase.</a:t>
            </a:r>
          </a:p>
          <a:p>
            <a:pPr>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CAA170D-A7B4-472D-8742-C2DB303C7F70}"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This chart sums up the challenge of sustainable development: meeting human demands within the ecological limits of the planet. It is a snapshot showing how different countries perform according to the United Nations Development Programme’s (UNDP) Human Development Index (HDI) and Global Footprint Network’s Ecological Footprint. In countries to the left of the vertical line marking a score of less than 0.8 on the HDI, a high level of development, as defined by UNDP, has not been attained. Countries above the horizontal dotted line and to the right of the vertical line have achieved a high level of development but place more demand on nature than could be sustained if everyone in the world lived this way. In order to move toward a sustainable future the world will need to address all dimensions of this chart – the concepts of success and progress, the biocapacity available per person, as well as helping countries either improve their levels of development or reduce their ecological impact (several countries face both challenges).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EB57D0F-537A-4C36-A520-789F1DFA0E7B}"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The conclusion of the BAU outlook to 2050 is that the World is on an unsustainable track. Based on this statement, we developed a vision for 2050 answering the question: what the world could look like if humanity addresses the sustainability challenge? Our objective was to map out not what we think will be, nor what we fear will be, but what could be.</a:t>
            </a:r>
          </a:p>
          <a:p>
            <a:pPr fontAlgn="auto">
              <a:spcBef>
                <a:spcPts val="0"/>
              </a:spcBef>
              <a:spcAft>
                <a:spcPts val="0"/>
              </a:spcAft>
              <a:defRPr/>
            </a:pPr>
            <a:r>
              <a:rPr lang="en-US" dirty="0" smtClean="0"/>
              <a:t>Given the megatrends of climate change, global population growth and urbanization, and given the best efforts of business, governments and society, </a:t>
            </a:r>
            <a:r>
              <a:rPr lang="en-US" i="1" dirty="0" smtClean="0"/>
              <a:t>Vision 2050 </a:t>
            </a:r>
            <a:r>
              <a:rPr lang="en-US" dirty="0" smtClean="0"/>
              <a:t>is a picture of the best possible outcome for the human population and the planet it lives on over the next four decades.</a:t>
            </a:r>
          </a:p>
          <a:p>
            <a:pPr fontAlgn="auto">
              <a:spcBef>
                <a:spcPts val="0"/>
              </a:spcBef>
              <a:spcAft>
                <a:spcPts val="0"/>
              </a:spcAft>
              <a:defRPr/>
            </a:pPr>
            <a:r>
              <a:rPr lang="en-US" dirty="0" smtClean="0"/>
              <a:t>Our vision for 2050 can fit in one sentence: 9 billion live well, and within the limits of the planet. In 2050, the global population has begun to stabilize, mainly due to the education and economic empowerment of women and increased urbanization. More than 6 billion people, two-thirds of the population, live in cities. People have the means to meet their basic human needs, including the need for dignified lives and meaningful roles in their communities. They have enough food, clean water, sanitation, shelter, mobility, education and health to make for wellness.</a:t>
            </a:r>
          </a:p>
          <a:p>
            <a:pPr fontAlgn="auto">
              <a:spcBef>
                <a:spcPts val="0"/>
              </a:spcBef>
              <a:spcAft>
                <a:spcPts val="0"/>
              </a:spcAft>
              <a:defRPr/>
            </a:pPr>
            <a:r>
              <a:rPr lang="en-US" b="1" dirty="0" smtClean="0"/>
              <a:t>Diversity and interdependence: </a:t>
            </a:r>
            <a:r>
              <a:rPr lang="en-US" dirty="0" smtClean="0"/>
              <a:t>Countries and culture remain diverse and heterogeneous, but education through secondary school and universal connectivity have made people more aware of the realities of their planet and everyone on it developing a “One World – People and Planet” ideal.</a:t>
            </a:r>
          </a:p>
          <a:p>
            <a:pPr fontAlgn="auto">
              <a:spcBef>
                <a:spcPts val="0"/>
              </a:spcBef>
              <a:spcAft>
                <a:spcPts val="0"/>
              </a:spcAft>
              <a:defRPr/>
            </a:pPr>
            <a:r>
              <a:rPr lang="en-US" b="1" dirty="0" smtClean="0"/>
              <a:t>A different economic reality: </a:t>
            </a:r>
            <a:r>
              <a:rPr lang="en-US" dirty="0" smtClean="0"/>
              <a:t>Economic growth has been decoupled from ecosystem destruction and material consumption, and re-coupled with sustainable economic development and societal well-being. Society has redefined the notion of prosperity and successful lifestyles, as well as the bases of profit and loss, progress and value creation to include more long-term considerations such as environmental impacts and personal and societal well-being.</a:t>
            </a:r>
          </a:p>
          <a:p>
            <a:pPr fontAlgn="auto">
              <a:spcBef>
                <a:spcPts val="0"/>
              </a:spcBef>
              <a:spcAft>
                <a:spcPts val="0"/>
              </a:spcAft>
              <a:defRPr/>
            </a:pPr>
            <a:r>
              <a:rPr lang="en-US" b="1" dirty="0" smtClean="0"/>
              <a:t>Multi-partner governance: </a:t>
            </a:r>
            <a:r>
              <a:rPr lang="en-US" dirty="0" smtClean="0"/>
              <a:t>Nations and the roles of governments continue to evolve. Much governance happens at community, city and regional levels involving a mosaic of partners. It is a complex, yet efficiently connected world.</a:t>
            </a:r>
          </a:p>
          <a:p>
            <a:pPr fontAlgn="auto">
              <a:spcBef>
                <a:spcPts val="0"/>
              </a:spcBef>
              <a:spcAft>
                <a:spcPts val="0"/>
              </a:spcAft>
              <a:defRPr/>
            </a:pPr>
            <a:r>
              <a:rPr lang="en-US" b="1" dirty="0" smtClean="0"/>
              <a:t>In markets: </a:t>
            </a:r>
            <a:r>
              <a:rPr lang="en-US" dirty="0" smtClean="0"/>
              <a:t>Governance also enables and guides markets by clarifying limits and establishing frameworks that promote transparency, inclusiveness, internalized externalities, and other characteristics of sustainability.</a:t>
            </a:r>
          </a:p>
          <a:p>
            <a:pPr fontAlgn="auto">
              <a:spcBef>
                <a:spcPts val="0"/>
              </a:spcBef>
              <a:spcAft>
                <a:spcPts val="0"/>
              </a:spcAft>
              <a:defRPr/>
            </a:pPr>
            <a:r>
              <a:rPr lang="en-US" b="1" dirty="0" smtClean="0"/>
              <a:t>Dealing with climate change: </a:t>
            </a:r>
            <a:r>
              <a:rPr lang="en-US" dirty="0" smtClean="0"/>
              <a:t>Society prepares for, and adapts to, climate change; this adaptation is achieved largely through joint efforts between different countries and communities. Integrated and systemic approaches are used to manage agriculture, forestry, water and urban transport, energy and communications.</a:t>
            </a:r>
          </a:p>
          <a:p>
            <a:pPr fontAlgn="auto">
              <a:spcBef>
                <a:spcPts val="0"/>
              </a:spcBef>
              <a:spcAft>
                <a:spcPts val="0"/>
              </a:spcAft>
              <a:defRPr/>
            </a:pPr>
            <a:r>
              <a:rPr lang="en-US" b="1" dirty="0" smtClean="0"/>
              <a:t>An evolved workplace and evolved employers: </a:t>
            </a:r>
            <a:r>
              <a:rPr lang="en-US" dirty="0" smtClean="0"/>
              <a:t>The leading companies are those that, through their core businesses, help society manage the world’s major challenges. They have worked through the radical transformation of both internal corporate values and external market restructuring that has occurred in the four decades leading up to 2050, a transformation that many other companies have not survived but in which multitudes of new ones have been spawned.</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0D6D8AE-4CBE-426E-A385-736A816B1DA9}"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A pathway is a set of descriptions that illustrates the transition to a certain scenario, in this case </a:t>
            </a:r>
            <a:r>
              <a:rPr lang="en-US" i="1" dirty="0" smtClean="0"/>
              <a:t>Vision 2050</a:t>
            </a:r>
            <a:r>
              <a:rPr lang="en-US" dirty="0" smtClean="0"/>
              <a:t>. The pathway that we have identified is composed of nine elements that demonstrate that behavior change and social innovation are as crucial as better solutions and technological innovation.</a:t>
            </a:r>
          </a:p>
          <a:p>
            <a:pPr fontAlgn="auto">
              <a:spcBef>
                <a:spcPts val="0"/>
              </a:spcBef>
              <a:spcAft>
                <a:spcPts val="0"/>
              </a:spcAft>
              <a:defRPr/>
            </a:pPr>
            <a:r>
              <a:rPr lang="en-US" dirty="0" smtClean="0"/>
              <a:t>Although distinct, the elements also show the interconnectedness of issues such as water, food and energy – relationships that must be considered in an integrated and holistic way, with tradeoffs that must be understood and addressed.</a:t>
            </a:r>
          </a:p>
          <a:p>
            <a:pPr fontAlgn="auto">
              <a:spcBef>
                <a:spcPts val="0"/>
              </a:spcBef>
              <a:spcAft>
                <a:spcPts val="0"/>
              </a:spcAft>
              <a:defRPr/>
            </a:pPr>
            <a:r>
              <a:rPr lang="en-US" dirty="0" smtClean="0"/>
              <a:t>The pathway and its elements neither prescribe nor predict, but are plausible stories the companies have created by “</a:t>
            </a:r>
            <a:r>
              <a:rPr lang="en-US" dirty="0" err="1" smtClean="0"/>
              <a:t>backcasting</a:t>
            </a:r>
            <a:r>
              <a:rPr lang="en-US" dirty="0" smtClean="0"/>
              <a:t>”, working back from the vision for 2050 and identifying the changes needed to reach it.</a:t>
            </a:r>
          </a:p>
          <a:p>
            <a:pPr fontAlgn="auto">
              <a:spcBef>
                <a:spcPts val="0"/>
              </a:spcBef>
              <a:spcAft>
                <a:spcPts val="0"/>
              </a:spcAft>
              <a:defRPr/>
            </a:pPr>
            <a:r>
              <a:rPr lang="en-US" dirty="0" smtClean="0"/>
              <a:t>The nine elements, or critical areas in which actions need to be taken over the next four decades are values and behaviors, human development, economy, agriculture, forests, energy and power, buildings, mobility and materials. </a:t>
            </a:r>
          </a:p>
          <a:p>
            <a:pPr fontAlgn="auto">
              <a:spcBef>
                <a:spcPts val="0"/>
              </a:spcBef>
              <a:spcAft>
                <a:spcPts val="0"/>
              </a:spcAft>
              <a:defRPr/>
            </a:pPr>
            <a:r>
              <a:rPr lang="en-US" dirty="0" smtClean="0"/>
              <a:t>We have detailed our vision for 2050 in each of the nine elements with a clear measure of success for each of them. For example, for the energy and power element, our vision is that a secure and low carbon energy is widely available and used efficiently. Here, the measure of success is that CO2 emissions will have been halved.</a:t>
            </a:r>
          </a:p>
          <a:p>
            <a:pPr fontAlgn="auto">
              <a:spcBef>
                <a:spcPts val="0"/>
              </a:spcBef>
              <a:spcAft>
                <a:spcPts val="0"/>
              </a:spcAft>
              <a:defRPr/>
            </a:pPr>
            <a:r>
              <a:rPr lang="en-US" dirty="0" smtClean="0"/>
              <a:t>On the way to achieve this vision, we see two timeframes: the Turbulent Teens, from 2010 to 2020 and the Transformation Time, from 2020 to 2050.</a:t>
            </a:r>
          </a:p>
          <a:p>
            <a:pPr fontAlgn="auto">
              <a:spcBef>
                <a:spcPts val="0"/>
              </a:spcBef>
              <a:spcAft>
                <a:spcPts val="0"/>
              </a:spcAft>
              <a:defRPr/>
            </a:pPr>
            <a:r>
              <a:rPr lang="en-US" dirty="0" smtClean="0"/>
              <a:t>The Turbulent Teens is a period of energy and dynamism for the global vision of sustainability. It is a formative decade for the ideas and relationships that will take place in the 30 years to follow. During this period, it becomes clear that swift, radical and coordinated actions are required at many levels, by multiple partners.</a:t>
            </a:r>
          </a:p>
          <a:p>
            <a:pPr fontAlgn="auto">
              <a:spcBef>
                <a:spcPts val="0"/>
              </a:spcBef>
              <a:spcAft>
                <a:spcPts val="0"/>
              </a:spcAft>
              <a:defRPr/>
            </a:pPr>
            <a:r>
              <a:rPr lang="en-US" dirty="0" smtClean="0"/>
              <a:t>As part of these Turbulent Teens, we have identified several “must-haves”, things that need to happen to achieve our vision. These must-haves are specific to each element but they all talk about innovation, policies, financing or a deeper understanding of what is going on.</a:t>
            </a:r>
          </a:p>
          <a:p>
            <a:pPr fontAlgn="auto">
              <a:spcBef>
                <a:spcPts val="0"/>
              </a:spcBef>
              <a:spcAft>
                <a:spcPts val="0"/>
              </a:spcAft>
              <a:defRPr/>
            </a:pPr>
            <a:r>
              <a:rPr lang="en-US" dirty="0" smtClean="0"/>
              <a:t>In the Transformation Time, the traits formed during the first decade mature into more consistent knowledge, behavior and solutions. It is a period of growing consensus as well as wrenching change in many parts of society – climate, economic power, population – and a time for fundamental change in markets that redefines values, profits and success.</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2FC0EAD-907D-4F3C-A4CA-563F6E33F692}"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Vision 2050_cover ppt.jpg"/>
          <p:cNvPicPr>
            <a:picLocks noChangeAspect="1"/>
          </p:cNvPicPr>
          <p:nvPr userDrawn="1"/>
        </p:nvPicPr>
        <p:blipFill>
          <a:blip r:embed="rId2">
            <a:extLst>
              <a:ext uri="{28A0092B-C50C-407E-A947-70E740481C1C}">
                <a14:useLocalDpi xmlns:a14="http://schemas.microsoft.com/office/drawing/2010/main" val="0"/>
              </a:ext>
            </a:extLst>
          </a:blip>
          <a:srcRect r="303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2143125" y="1928813"/>
            <a:ext cx="1785938" cy="1169987"/>
          </a:xfrm>
          <a:prstGeom prst="rect">
            <a:avLst/>
          </a:prstGeom>
          <a:noFill/>
          <a:ln w="9525">
            <a:noFill/>
            <a:miter lim="800000"/>
            <a:headEnd/>
            <a:tailEnd/>
          </a:ln>
        </p:spPr>
        <p:txBody>
          <a:bodyPr>
            <a:spAutoFit/>
          </a:bodyPr>
          <a:lstStyle/>
          <a:p>
            <a:pPr algn="r" fontAlgn="auto">
              <a:spcBef>
                <a:spcPts val="0"/>
              </a:spcBef>
              <a:spcAft>
                <a:spcPts val="0"/>
              </a:spcAft>
              <a:defRPr/>
            </a:pPr>
            <a:r>
              <a:rPr lang="en-US" sz="4000">
                <a:solidFill>
                  <a:schemeClr val="bg1"/>
                </a:solidFill>
                <a:latin typeface="+mn-lt"/>
              </a:rPr>
              <a:t>Vision </a:t>
            </a:r>
          </a:p>
          <a:p>
            <a:pPr algn="r" fontAlgn="auto">
              <a:spcBef>
                <a:spcPts val="0"/>
              </a:spcBef>
              <a:spcAft>
                <a:spcPts val="0"/>
              </a:spcAft>
              <a:defRPr/>
            </a:pPr>
            <a:r>
              <a:rPr lang="en-US" sz="3000">
                <a:solidFill>
                  <a:schemeClr val="bg1"/>
                </a:solidFill>
                <a:latin typeface="+mn-lt"/>
              </a:rPr>
              <a:t>2050</a:t>
            </a:r>
          </a:p>
        </p:txBody>
      </p:sp>
      <p:pic>
        <p:nvPicPr>
          <p:cNvPr id="6" name="Picture 9" descr="WBCSD logo for print white text.wm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625" y="6000750"/>
            <a:ext cx="193516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071934" y="4429132"/>
            <a:ext cx="4786346" cy="2154548"/>
          </a:xfrm>
        </p:spPr>
        <p:txBody>
          <a:bodyPr>
            <a:normAutofit/>
          </a:bodyPr>
          <a:lstStyle>
            <a:lvl1pPr marL="0" indent="0" algn="r">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41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3CBF77-0FD4-439E-BFCA-4980BB6C4446}" type="datetime1">
              <a:rPr lang="en-US"/>
              <a:pPr>
                <a:defRPr/>
              </a:pPr>
              <a:t>8/13/2012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Vision 2050 – The new agenda for business</a:t>
            </a:r>
          </a:p>
        </p:txBody>
      </p:sp>
      <p:sp>
        <p:nvSpPr>
          <p:cNvPr id="9" name="Slide Number Placeholder 5"/>
          <p:cNvSpPr>
            <a:spLocks noGrp="1"/>
          </p:cNvSpPr>
          <p:nvPr>
            <p:ph type="sldNum" sz="quarter" idx="12"/>
          </p:nvPr>
        </p:nvSpPr>
        <p:spPr/>
        <p:txBody>
          <a:bodyPr/>
          <a:lstStyle>
            <a:lvl1pPr>
              <a:defRPr/>
            </a:lvl1pPr>
          </a:lstStyle>
          <a:p>
            <a:pPr>
              <a:defRPr/>
            </a:pPr>
            <a:fld id="{4587373B-3022-4FBD-9216-7A67ECC529EC}" type="slidenum">
              <a:rPr lang="en-US"/>
              <a:pPr>
                <a:defRPr/>
              </a:pPr>
              <a:t>‹#›</a:t>
            </a:fld>
            <a:endParaRPr lang="en-US"/>
          </a:p>
        </p:txBody>
      </p:sp>
    </p:spTree>
    <p:extLst>
      <p:ext uri="{BB962C8B-B14F-4D97-AF65-F5344CB8AC3E}">
        <p14:creationId xmlns:p14="http://schemas.microsoft.com/office/powerpoint/2010/main" val="295088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A77460-B6E2-434A-ADA9-5DD05284D670}" type="datetime1">
              <a:rPr lang="en-US"/>
              <a:pPr>
                <a:defRPr/>
              </a:pPr>
              <a:t>8/13/2012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Vision 2050 – The new agenda for business</a:t>
            </a:r>
          </a:p>
        </p:txBody>
      </p:sp>
      <p:sp>
        <p:nvSpPr>
          <p:cNvPr id="5" name="Slide Number Placeholder 5"/>
          <p:cNvSpPr>
            <a:spLocks noGrp="1"/>
          </p:cNvSpPr>
          <p:nvPr>
            <p:ph type="sldNum" sz="quarter" idx="12"/>
          </p:nvPr>
        </p:nvSpPr>
        <p:spPr/>
        <p:txBody>
          <a:bodyPr/>
          <a:lstStyle>
            <a:lvl1pPr>
              <a:defRPr/>
            </a:lvl1pPr>
          </a:lstStyle>
          <a:p>
            <a:pPr>
              <a:defRPr/>
            </a:pPr>
            <a:fld id="{8C5BCB53-D1E6-419E-9C1F-8223E4B2FCEC}" type="slidenum">
              <a:rPr lang="en-US"/>
              <a:pPr>
                <a:defRPr/>
              </a:pPr>
              <a:t>‹#›</a:t>
            </a:fld>
            <a:endParaRPr lang="en-US"/>
          </a:p>
        </p:txBody>
      </p:sp>
    </p:spTree>
    <p:extLst>
      <p:ext uri="{BB962C8B-B14F-4D97-AF65-F5344CB8AC3E}">
        <p14:creationId xmlns:p14="http://schemas.microsoft.com/office/powerpoint/2010/main" val="14078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5B0A38-75FA-4A59-AEA7-F1907ABE0BAA}" type="datetime1">
              <a:rPr lang="en-US"/>
              <a:pPr>
                <a:defRPr/>
              </a:pPr>
              <a:t>8/13/2012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Vision 2050 – The new agenda for business</a:t>
            </a:r>
          </a:p>
        </p:txBody>
      </p:sp>
      <p:sp>
        <p:nvSpPr>
          <p:cNvPr id="4" name="Slide Number Placeholder 5"/>
          <p:cNvSpPr>
            <a:spLocks noGrp="1"/>
          </p:cNvSpPr>
          <p:nvPr>
            <p:ph type="sldNum" sz="quarter" idx="12"/>
          </p:nvPr>
        </p:nvSpPr>
        <p:spPr/>
        <p:txBody>
          <a:bodyPr/>
          <a:lstStyle>
            <a:lvl1pPr>
              <a:defRPr/>
            </a:lvl1pPr>
          </a:lstStyle>
          <a:p>
            <a:pPr>
              <a:defRPr/>
            </a:pPr>
            <a:fld id="{3282CAEA-215C-4A82-8822-AC9CD1EB80A8}" type="slidenum">
              <a:rPr lang="en-US"/>
              <a:pPr>
                <a:defRPr/>
              </a:pPr>
              <a:t>‹#›</a:t>
            </a:fld>
            <a:endParaRPr lang="en-US"/>
          </a:p>
        </p:txBody>
      </p:sp>
    </p:spTree>
    <p:extLst>
      <p:ext uri="{BB962C8B-B14F-4D97-AF65-F5344CB8AC3E}">
        <p14:creationId xmlns:p14="http://schemas.microsoft.com/office/powerpoint/2010/main" val="381617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9F08D7-8666-4558-B50A-64118DE09E98}" type="datetime1">
              <a:rPr lang="en-US"/>
              <a:pPr>
                <a:defRPr/>
              </a:pPr>
              <a:t>8/13/2012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Vision 2050 – The new agenda for business</a:t>
            </a:r>
          </a:p>
        </p:txBody>
      </p:sp>
      <p:sp>
        <p:nvSpPr>
          <p:cNvPr id="7" name="Slide Number Placeholder 5"/>
          <p:cNvSpPr>
            <a:spLocks noGrp="1"/>
          </p:cNvSpPr>
          <p:nvPr>
            <p:ph type="sldNum" sz="quarter" idx="12"/>
          </p:nvPr>
        </p:nvSpPr>
        <p:spPr/>
        <p:txBody>
          <a:bodyPr/>
          <a:lstStyle>
            <a:lvl1pPr>
              <a:defRPr/>
            </a:lvl1pPr>
          </a:lstStyle>
          <a:p>
            <a:pPr>
              <a:defRPr/>
            </a:pPr>
            <a:fld id="{E8C3B635-35B4-4D58-9679-47F1D0C5B3B8}" type="slidenum">
              <a:rPr lang="en-US"/>
              <a:pPr>
                <a:defRPr/>
              </a:pPr>
              <a:t>‹#›</a:t>
            </a:fld>
            <a:endParaRPr lang="en-US"/>
          </a:p>
        </p:txBody>
      </p:sp>
    </p:spTree>
    <p:extLst>
      <p:ext uri="{BB962C8B-B14F-4D97-AF65-F5344CB8AC3E}">
        <p14:creationId xmlns:p14="http://schemas.microsoft.com/office/powerpoint/2010/main" val="228743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5EB6E2-B764-471D-9EA3-C363B5ABB789}" type="datetime1">
              <a:rPr lang="en-US"/>
              <a:pPr>
                <a:defRPr/>
              </a:pPr>
              <a:t>8/13/2012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Vision 2050 – The new agenda for business</a:t>
            </a:r>
          </a:p>
        </p:txBody>
      </p:sp>
      <p:sp>
        <p:nvSpPr>
          <p:cNvPr id="7" name="Slide Number Placeholder 5"/>
          <p:cNvSpPr>
            <a:spLocks noGrp="1"/>
          </p:cNvSpPr>
          <p:nvPr>
            <p:ph type="sldNum" sz="quarter" idx="12"/>
          </p:nvPr>
        </p:nvSpPr>
        <p:spPr/>
        <p:txBody>
          <a:bodyPr/>
          <a:lstStyle>
            <a:lvl1pPr>
              <a:defRPr/>
            </a:lvl1pPr>
          </a:lstStyle>
          <a:p>
            <a:pPr>
              <a:defRPr/>
            </a:pPr>
            <a:fld id="{909067B7-8FB1-4411-B134-AA677B545BF3}" type="slidenum">
              <a:rPr lang="en-US"/>
              <a:pPr>
                <a:defRPr/>
              </a:pPr>
              <a:t>‹#›</a:t>
            </a:fld>
            <a:endParaRPr lang="en-US"/>
          </a:p>
        </p:txBody>
      </p:sp>
    </p:spTree>
    <p:extLst>
      <p:ext uri="{BB962C8B-B14F-4D97-AF65-F5344CB8AC3E}">
        <p14:creationId xmlns:p14="http://schemas.microsoft.com/office/powerpoint/2010/main" val="3543921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A9446F-C0A9-4B0B-9179-8E3F465CC2B7}" type="datetime1">
              <a:rPr lang="en-US"/>
              <a:pPr>
                <a:defRPr/>
              </a:pPr>
              <a:t>8/13/2012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Vision 2050 – The new agenda for business</a:t>
            </a:r>
          </a:p>
        </p:txBody>
      </p:sp>
      <p:sp>
        <p:nvSpPr>
          <p:cNvPr id="6" name="Slide Number Placeholder 5"/>
          <p:cNvSpPr>
            <a:spLocks noGrp="1"/>
          </p:cNvSpPr>
          <p:nvPr>
            <p:ph type="sldNum" sz="quarter" idx="12"/>
          </p:nvPr>
        </p:nvSpPr>
        <p:spPr/>
        <p:txBody>
          <a:bodyPr/>
          <a:lstStyle>
            <a:lvl1pPr>
              <a:defRPr/>
            </a:lvl1pPr>
          </a:lstStyle>
          <a:p>
            <a:pPr>
              <a:defRPr/>
            </a:pPr>
            <a:fld id="{188A28EA-55D3-4440-B051-4F22E22A7D5E}" type="slidenum">
              <a:rPr lang="en-US"/>
              <a:pPr>
                <a:defRPr/>
              </a:pPr>
              <a:t>‹#›</a:t>
            </a:fld>
            <a:endParaRPr lang="en-US"/>
          </a:p>
        </p:txBody>
      </p:sp>
    </p:spTree>
    <p:extLst>
      <p:ext uri="{BB962C8B-B14F-4D97-AF65-F5344CB8AC3E}">
        <p14:creationId xmlns:p14="http://schemas.microsoft.com/office/powerpoint/2010/main" val="830284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36EB65-5F6D-4868-BDE2-6B2CAE5FB047}" type="datetime1">
              <a:rPr lang="en-US"/>
              <a:pPr>
                <a:defRPr/>
              </a:pPr>
              <a:t>8/13/2012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Vision 2050 – The new agenda for business</a:t>
            </a:r>
          </a:p>
        </p:txBody>
      </p:sp>
      <p:sp>
        <p:nvSpPr>
          <p:cNvPr id="6" name="Slide Number Placeholder 5"/>
          <p:cNvSpPr>
            <a:spLocks noGrp="1"/>
          </p:cNvSpPr>
          <p:nvPr>
            <p:ph type="sldNum" sz="quarter" idx="12"/>
          </p:nvPr>
        </p:nvSpPr>
        <p:spPr/>
        <p:txBody>
          <a:bodyPr/>
          <a:lstStyle>
            <a:lvl1pPr>
              <a:defRPr/>
            </a:lvl1pPr>
          </a:lstStyle>
          <a:p>
            <a:pPr>
              <a:defRPr/>
            </a:pPr>
            <a:fld id="{EEBAF082-63ED-4196-862E-C89E7CEC60EA}" type="slidenum">
              <a:rPr lang="en-US"/>
              <a:pPr>
                <a:defRPr/>
              </a:pPr>
              <a:t>‹#›</a:t>
            </a:fld>
            <a:endParaRPr lang="en-US"/>
          </a:p>
        </p:txBody>
      </p:sp>
    </p:spTree>
    <p:extLst>
      <p:ext uri="{BB962C8B-B14F-4D97-AF65-F5344CB8AC3E}">
        <p14:creationId xmlns:p14="http://schemas.microsoft.com/office/powerpoint/2010/main" val="245125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t="4012" b="8023"/>
          <a:stretch>
            <a:fillRect/>
          </a:stretch>
        </p:blipFill>
        <p:spPr bwMode="auto">
          <a:xfrm>
            <a:off x="0" y="0"/>
            <a:ext cx="15478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3" y="6357938"/>
            <a:ext cx="10366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71604" y="0"/>
            <a:ext cx="7572396"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p:txBody>
          <a:bodyPr/>
          <a:lstStyle>
            <a:lvl1pPr>
              <a:defRPr dirty="0"/>
            </a:lvl1pPr>
          </a:lstStyle>
          <a:p>
            <a:pPr>
              <a:defRPr/>
            </a:pPr>
            <a:r>
              <a:rPr lang="en-US"/>
              <a:t>Vision 2050 – The new agenda for business</a:t>
            </a:r>
          </a:p>
        </p:txBody>
      </p:sp>
      <p:sp>
        <p:nvSpPr>
          <p:cNvPr id="7" name="Slide Number Placeholder 5"/>
          <p:cNvSpPr>
            <a:spLocks noGrp="1"/>
          </p:cNvSpPr>
          <p:nvPr>
            <p:ph type="sldNum" sz="quarter" idx="11"/>
          </p:nvPr>
        </p:nvSpPr>
        <p:spPr/>
        <p:txBody>
          <a:bodyPr/>
          <a:lstStyle>
            <a:lvl1pPr>
              <a:defRPr/>
            </a:lvl1pPr>
          </a:lstStyle>
          <a:p>
            <a:pPr>
              <a:defRPr/>
            </a:pPr>
            <a:fld id="{9BF57A9B-DDD1-41DF-BB8B-9B40A01EED51}" type="slidenum">
              <a:rPr lang="en-US"/>
              <a:pPr>
                <a:defRPr/>
              </a:pPr>
              <a:t>‹#›</a:t>
            </a:fld>
            <a:endParaRPr lang="en-US"/>
          </a:p>
        </p:txBody>
      </p:sp>
    </p:spTree>
    <p:extLst>
      <p:ext uri="{BB962C8B-B14F-4D97-AF65-F5344CB8AC3E}">
        <p14:creationId xmlns:p14="http://schemas.microsoft.com/office/powerpoint/2010/main" val="327603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t="4012" b="8023"/>
          <a:stretch>
            <a:fillRect/>
          </a:stretch>
        </p:blipFill>
        <p:spPr bwMode="auto">
          <a:xfrm>
            <a:off x="0" y="0"/>
            <a:ext cx="15478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3" y="6357938"/>
            <a:ext cx="10366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571625" y="0"/>
            <a:ext cx="212725" cy="11541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785918" y="0"/>
            <a:ext cx="7358082"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dirty="0"/>
            </a:lvl1pPr>
          </a:lstStyle>
          <a:p>
            <a:pPr>
              <a:defRPr/>
            </a:pPr>
            <a:r>
              <a:rPr lang="en-US"/>
              <a:t>Vision 2050 – The new agenda for business</a:t>
            </a:r>
          </a:p>
        </p:txBody>
      </p:sp>
      <p:sp>
        <p:nvSpPr>
          <p:cNvPr id="8" name="Slide Number Placeholder 5"/>
          <p:cNvSpPr>
            <a:spLocks noGrp="1"/>
          </p:cNvSpPr>
          <p:nvPr>
            <p:ph type="sldNum" sz="quarter" idx="11"/>
          </p:nvPr>
        </p:nvSpPr>
        <p:spPr/>
        <p:txBody>
          <a:bodyPr/>
          <a:lstStyle>
            <a:lvl1pPr>
              <a:defRPr/>
            </a:lvl1pPr>
          </a:lstStyle>
          <a:p>
            <a:pPr>
              <a:defRPr/>
            </a:pPr>
            <a:fld id="{322F8754-2481-4D32-9993-530629CCD0CA}" type="slidenum">
              <a:rPr lang="en-US"/>
              <a:pPr>
                <a:defRPr/>
              </a:pPr>
              <a:t>‹#›</a:t>
            </a:fld>
            <a:endParaRPr lang="en-US"/>
          </a:p>
        </p:txBody>
      </p:sp>
    </p:spTree>
    <p:extLst>
      <p:ext uri="{BB962C8B-B14F-4D97-AF65-F5344CB8AC3E}">
        <p14:creationId xmlns:p14="http://schemas.microsoft.com/office/powerpoint/2010/main" val="247013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1571625" y="0"/>
            <a:ext cx="214313" cy="11541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t="4012" b="8023"/>
          <a:stretch>
            <a:fillRect/>
          </a:stretch>
        </p:blipFill>
        <p:spPr bwMode="auto">
          <a:xfrm>
            <a:off x="0" y="0"/>
            <a:ext cx="15478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3" y="6357938"/>
            <a:ext cx="10366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85918" y="0"/>
            <a:ext cx="7358082"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dirty="0"/>
            </a:lvl1pPr>
          </a:lstStyle>
          <a:p>
            <a:pPr>
              <a:defRPr/>
            </a:pPr>
            <a:r>
              <a:rPr lang="en-US"/>
              <a:t>Vision 2050 – The new agenda for business</a:t>
            </a:r>
          </a:p>
        </p:txBody>
      </p:sp>
      <p:sp>
        <p:nvSpPr>
          <p:cNvPr id="8" name="Slide Number Placeholder 5"/>
          <p:cNvSpPr>
            <a:spLocks noGrp="1"/>
          </p:cNvSpPr>
          <p:nvPr>
            <p:ph type="sldNum" sz="quarter" idx="11"/>
          </p:nvPr>
        </p:nvSpPr>
        <p:spPr/>
        <p:txBody>
          <a:bodyPr/>
          <a:lstStyle>
            <a:lvl1pPr>
              <a:defRPr/>
            </a:lvl1pPr>
          </a:lstStyle>
          <a:p>
            <a:pPr>
              <a:defRPr/>
            </a:pPr>
            <a:fld id="{E111DD26-3A33-4F00-9558-86474F892358}" type="slidenum">
              <a:rPr lang="en-US"/>
              <a:pPr>
                <a:defRPr/>
              </a:pPr>
              <a:t>‹#›</a:t>
            </a:fld>
            <a:endParaRPr lang="en-US"/>
          </a:p>
        </p:txBody>
      </p:sp>
    </p:spTree>
    <p:extLst>
      <p:ext uri="{BB962C8B-B14F-4D97-AF65-F5344CB8AC3E}">
        <p14:creationId xmlns:p14="http://schemas.microsoft.com/office/powerpoint/2010/main" val="236380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1571625" y="0"/>
            <a:ext cx="222250" cy="11541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t="4012" b="8023"/>
          <a:stretch>
            <a:fillRect/>
          </a:stretch>
        </p:blipFill>
        <p:spPr bwMode="auto">
          <a:xfrm>
            <a:off x="0" y="0"/>
            <a:ext cx="15478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3" y="6357938"/>
            <a:ext cx="10366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85918" y="0"/>
            <a:ext cx="7358082"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dirty="0"/>
            </a:lvl1pPr>
          </a:lstStyle>
          <a:p>
            <a:pPr>
              <a:defRPr/>
            </a:pPr>
            <a:r>
              <a:rPr lang="en-US"/>
              <a:t>Vision 2050 – The new agenda for business</a:t>
            </a:r>
          </a:p>
        </p:txBody>
      </p:sp>
      <p:sp>
        <p:nvSpPr>
          <p:cNvPr id="8" name="Slide Number Placeholder 5"/>
          <p:cNvSpPr>
            <a:spLocks noGrp="1"/>
          </p:cNvSpPr>
          <p:nvPr>
            <p:ph type="sldNum" sz="quarter" idx="11"/>
          </p:nvPr>
        </p:nvSpPr>
        <p:spPr/>
        <p:txBody>
          <a:bodyPr/>
          <a:lstStyle>
            <a:lvl1pPr>
              <a:defRPr/>
            </a:lvl1pPr>
          </a:lstStyle>
          <a:p>
            <a:pPr>
              <a:defRPr/>
            </a:pPr>
            <a:fld id="{9EF4C3E7-6DA2-4005-8F47-F5CE608E4814}" type="slidenum">
              <a:rPr lang="en-US"/>
              <a:pPr>
                <a:defRPr/>
              </a:pPr>
              <a:t>‹#›</a:t>
            </a:fld>
            <a:endParaRPr lang="en-US"/>
          </a:p>
        </p:txBody>
      </p:sp>
    </p:spTree>
    <p:extLst>
      <p:ext uri="{BB962C8B-B14F-4D97-AF65-F5344CB8AC3E}">
        <p14:creationId xmlns:p14="http://schemas.microsoft.com/office/powerpoint/2010/main" val="6411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1571625" y="0"/>
            <a:ext cx="212725" cy="11541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t="4012" b="8023"/>
          <a:stretch>
            <a:fillRect/>
          </a:stretch>
        </p:blipFill>
        <p:spPr bwMode="auto">
          <a:xfrm>
            <a:off x="0" y="0"/>
            <a:ext cx="15478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3" y="6357938"/>
            <a:ext cx="10366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85918" y="0"/>
            <a:ext cx="7358082"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dirty="0"/>
            </a:lvl1pPr>
          </a:lstStyle>
          <a:p>
            <a:pPr>
              <a:defRPr/>
            </a:pPr>
            <a:r>
              <a:rPr lang="en-US"/>
              <a:t>Vision 2050 – The new agenda for business</a:t>
            </a:r>
          </a:p>
        </p:txBody>
      </p:sp>
      <p:sp>
        <p:nvSpPr>
          <p:cNvPr id="8" name="Slide Number Placeholder 5"/>
          <p:cNvSpPr>
            <a:spLocks noGrp="1"/>
          </p:cNvSpPr>
          <p:nvPr>
            <p:ph type="sldNum" sz="quarter" idx="11"/>
          </p:nvPr>
        </p:nvSpPr>
        <p:spPr/>
        <p:txBody>
          <a:bodyPr/>
          <a:lstStyle>
            <a:lvl1pPr>
              <a:defRPr/>
            </a:lvl1pPr>
          </a:lstStyle>
          <a:p>
            <a:pPr>
              <a:defRPr/>
            </a:pPr>
            <a:fld id="{24A6BB07-AA5D-4FB5-B3D0-7916D0F1C229}" type="slidenum">
              <a:rPr lang="en-US"/>
              <a:pPr>
                <a:defRPr/>
              </a:pPr>
              <a:t>‹#›</a:t>
            </a:fld>
            <a:endParaRPr lang="en-US"/>
          </a:p>
        </p:txBody>
      </p:sp>
    </p:spTree>
    <p:extLst>
      <p:ext uri="{BB962C8B-B14F-4D97-AF65-F5344CB8AC3E}">
        <p14:creationId xmlns:p14="http://schemas.microsoft.com/office/powerpoint/2010/main" val="42944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a:xfrm>
            <a:off x="1571625" y="0"/>
            <a:ext cx="212725" cy="115411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t="4012" b="8023"/>
          <a:stretch>
            <a:fillRect/>
          </a:stretch>
        </p:blipFill>
        <p:spPr bwMode="auto">
          <a:xfrm>
            <a:off x="0" y="0"/>
            <a:ext cx="15478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4313" y="6357938"/>
            <a:ext cx="10366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85918" y="0"/>
            <a:ext cx="7358082" cy="1143000"/>
          </a:xfrm>
          <a:solidFill>
            <a:srgbClr val="29489F"/>
          </a:solidFill>
          <a:ln>
            <a:solidFill>
              <a:srgbClr val="29489F"/>
            </a:solidFill>
          </a:ln>
        </p:spPr>
        <p:txBody>
          <a:bodyPr>
            <a:normAutofit/>
          </a:bodyPr>
          <a:lstStyle>
            <a:lvl1pPr algn="l">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71538" y="1600200"/>
            <a:ext cx="7615262" cy="4525963"/>
          </a:xfrm>
        </p:spPr>
        <p:txBody>
          <a:bodyPr/>
          <a:lstStyle>
            <a:lvl1pPr>
              <a:defRPr>
                <a:solidFill>
                  <a:srgbClr val="29489F"/>
                </a:solidFill>
              </a:defRPr>
            </a:lvl1pPr>
            <a:lvl2pPr>
              <a:buSzPct val="66000"/>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dirty="0"/>
            </a:lvl1pPr>
          </a:lstStyle>
          <a:p>
            <a:pPr>
              <a:defRPr/>
            </a:pPr>
            <a:r>
              <a:rPr lang="en-US"/>
              <a:t>Vision 2050 – The new agenda for business</a:t>
            </a:r>
          </a:p>
        </p:txBody>
      </p:sp>
      <p:sp>
        <p:nvSpPr>
          <p:cNvPr id="8" name="Slide Number Placeholder 5"/>
          <p:cNvSpPr>
            <a:spLocks noGrp="1"/>
          </p:cNvSpPr>
          <p:nvPr>
            <p:ph type="sldNum" sz="quarter" idx="11"/>
          </p:nvPr>
        </p:nvSpPr>
        <p:spPr/>
        <p:txBody>
          <a:bodyPr/>
          <a:lstStyle>
            <a:lvl1pPr>
              <a:defRPr/>
            </a:lvl1pPr>
          </a:lstStyle>
          <a:p>
            <a:pPr>
              <a:defRPr/>
            </a:pPr>
            <a:fld id="{B6488352-F416-42CA-986E-1125D9DE3E92}" type="slidenum">
              <a:rPr lang="en-US"/>
              <a:pPr>
                <a:defRPr/>
              </a:pPr>
              <a:t>‹#›</a:t>
            </a:fld>
            <a:endParaRPr lang="en-US"/>
          </a:p>
        </p:txBody>
      </p:sp>
    </p:spTree>
    <p:extLst>
      <p:ext uri="{BB962C8B-B14F-4D97-AF65-F5344CB8AC3E}">
        <p14:creationId xmlns:p14="http://schemas.microsoft.com/office/powerpoint/2010/main" val="106132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CEFD03-5DF3-41E9-9115-C8FFCAC73CD3}" type="datetime1">
              <a:rPr lang="en-US"/>
              <a:pPr>
                <a:defRPr/>
              </a:pPr>
              <a:t>8/13/2012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Vision 2050 – The new agenda for business</a:t>
            </a:r>
          </a:p>
        </p:txBody>
      </p:sp>
      <p:sp>
        <p:nvSpPr>
          <p:cNvPr id="6" name="Slide Number Placeholder 5"/>
          <p:cNvSpPr>
            <a:spLocks noGrp="1"/>
          </p:cNvSpPr>
          <p:nvPr>
            <p:ph type="sldNum" sz="quarter" idx="12"/>
          </p:nvPr>
        </p:nvSpPr>
        <p:spPr/>
        <p:txBody>
          <a:bodyPr/>
          <a:lstStyle>
            <a:lvl1pPr>
              <a:defRPr/>
            </a:lvl1pPr>
          </a:lstStyle>
          <a:p>
            <a:pPr>
              <a:defRPr/>
            </a:pPr>
            <a:fld id="{21766CCF-36DB-4B05-B54F-D7983044C460}" type="slidenum">
              <a:rPr lang="en-US"/>
              <a:pPr>
                <a:defRPr/>
              </a:pPr>
              <a:t>‹#›</a:t>
            </a:fld>
            <a:endParaRPr lang="en-US"/>
          </a:p>
        </p:txBody>
      </p:sp>
    </p:spTree>
    <p:extLst>
      <p:ext uri="{BB962C8B-B14F-4D97-AF65-F5344CB8AC3E}">
        <p14:creationId xmlns:p14="http://schemas.microsoft.com/office/powerpoint/2010/main" val="47126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FB09BF-23A6-4DB4-86F4-DD36BA0283C9}" type="datetime1">
              <a:rPr lang="en-US"/>
              <a:pPr>
                <a:defRPr/>
              </a:pPr>
              <a:t>8/13/2012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Vision 2050 – The new agenda for business</a:t>
            </a:r>
          </a:p>
        </p:txBody>
      </p:sp>
      <p:sp>
        <p:nvSpPr>
          <p:cNvPr id="7" name="Slide Number Placeholder 5"/>
          <p:cNvSpPr>
            <a:spLocks noGrp="1"/>
          </p:cNvSpPr>
          <p:nvPr>
            <p:ph type="sldNum" sz="quarter" idx="12"/>
          </p:nvPr>
        </p:nvSpPr>
        <p:spPr/>
        <p:txBody>
          <a:bodyPr/>
          <a:lstStyle>
            <a:lvl1pPr>
              <a:defRPr/>
            </a:lvl1pPr>
          </a:lstStyle>
          <a:p>
            <a:pPr>
              <a:defRPr/>
            </a:pPr>
            <a:fld id="{DC6A92DA-38BD-431F-99E6-4F00D763E7DB}" type="slidenum">
              <a:rPr lang="en-US"/>
              <a:pPr>
                <a:defRPr/>
              </a:pPr>
              <a:t>‹#›</a:t>
            </a:fld>
            <a:endParaRPr lang="en-US"/>
          </a:p>
        </p:txBody>
      </p:sp>
    </p:spTree>
    <p:extLst>
      <p:ext uri="{BB962C8B-B14F-4D97-AF65-F5344CB8AC3E}">
        <p14:creationId xmlns:p14="http://schemas.microsoft.com/office/powerpoint/2010/main" val="392424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394FB8A-CA85-4813-AE7A-D2F1F3BB2D90}" type="datetime1">
              <a:rPr lang="en-US"/>
              <a:pPr>
                <a:defRPr/>
              </a:pPr>
              <a:t>8/13/2012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Vision 2050 – The new agenda for business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F2D0BE2-2850-49D8-8D7C-A0DFC3B3BC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images.google.co.uk/imgres?imgurl=http://raleighforhire.files.wordpress.com/2009/01/money-tree.jpg&amp;imgrefurl=http://raleighforhire.wordpress.com/2009/01/16/economic-growth/&amp;usg=__S_KlyK6cR0j6oxPKWbWD1jeadtA=&amp;h=701&amp;w=700&amp;sz=28&amp;hl=en&amp;start=1&amp;um=1&amp;itbs=1&amp;tbnid=iozrbLLy8Mwi3M:&amp;tbnh=140&amp;tbnw=140&amp;prev=/images?q=money+tree&amp;hl=en&amp;rlz=1T4RNWN_enGB320GB320&amp;um=1" TargetMode="External"/><Relationship Id="rId7"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image" Target="../media/image53.jpeg"/><Relationship Id="rId10" Type="http://schemas.openxmlformats.org/officeDocument/2006/relationships/image" Target="../media/image57.png"/><Relationship Id="rId4" Type="http://schemas.openxmlformats.org/officeDocument/2006/relationships/image" Target="../media/image52.jpeg"/><Relationship Id="rId9"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mailto:sandberg@wbcsd.org" TargetMode="External"/><Relationship Id="rId2" Type="http://schemas.openxmlformats.org/officeDocument/2006/relationships/hyperlink" Target="http://www.wbcsd.org/web/vision2050.htm" TargetMode="External"/><Relationship Id="rId1" Type="http://schemas.openxmlformats.org/officeDocument/2006/relationships/slideLayout" Target="../slideLayouts/slideLayout2.xml"/><Relationship Id="rId4" Type="http://schemas.openxmlformats.org/officeDocument/2006/relationships/hyperlink" Target="mailto:kummer@wbcsd.or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26" Type="http://schemas.openxmlformats.org/officeDocument/2006/relationships/image" Target="../media/image34.pn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5" Type="http://schemas.openxmlformats.org/officeDocument/2006/relationships/image" Target="../media/image33.jpeg"/><Relationship Id="rId2" Type="http://schemas.openxmlformats.org/officeDocument/2006/relationships/notesSlide" Target="../notesSlides/notesSlide3.xml"/><Relationship Id="rId16" Type="http://schemas.openxmlformats.org/officeDocument/2006/relationships/image" Target="../media/image24.jpe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24" Type="http://schemas.openxmlformats.org/officeDocument/2006/relationships/image" Target="../media/image32.jpeg"/><Relationship Id="rId5" Type="http://schemas.openxmlformats.org/officeDocument/2006/relationships/image" Target="../media/image13.jpeg"/><Relationship Id="rId15" Type="http://schemas.openxmlformats.org/officeDocument/2006/relationships/image" Target="../media/image23.emf"/><Relationship Id="rId23" Type="http://schemas.openxmlformats.org/officeDocument/2006/relationships/image" Target="../media/image31.jpeg"/><Relationship Id="rId28" Type="http://schemas.openxmlformats.org/officeDocument/2006/relationships/image" Target="../media/image36.jpeg"/><Relationship Id="rId10" Type="http://schemas.openxmlformats.org/officeDocument/2006/relationships/image" Target="../media/image18.jpe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jpeg"/><Relationship Id="rId27" Type="http://schemas.openxmlformats.org/officeDocument/2006/relationships/image" Target="../media/image35.jpeg"/><Relationship Id="rId30"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4429125"/>
            <a:ext cx="4286250" cy="2154238"/>
          </a:xfrm>
        </p:spPr>
        <p:txBody>
          <a:bodyPr rtlCol="0">
            <a:normAutofit fontScale="62500" lnSpcReduction="20000"/>
          </a:bodyPr>
          <a:lstStyle/>
          <a:p>
            <a:pPr marL="342900" indent="-342900" eaLnBrk="0" fontAlgn="auto" hangingPunct="0">
              <a:spcAft>
                <a:spcPts val="0"/>
              </a:spcAft>
              <a:buFont typeface="Arial" pitchFamily="34" charset="0"/>
              <a:buNone/>
              <a:defRPr/>
            </a:pPr>
            <a:r>
              <a:rPr lang="en-US" sz="8800" dirty="0" smtClean="0"/>
              <a:t>Vision 2050 </a:t>
            </a:r>
          </a:p>
          <a:p>
            <a:pPr marL="342900" indent="-342900" eaLnBrk="0" fontAlgn="auto" hangingPunct="0">
              <a:spcAft>
                <a:spcPts val="0"/>
              </a:spcAft>
              <a:buFont typeface="Arial" pitchFamily="34" charset="0"/>
              <a:buNone/>
              <a:defRPr/>
            </a:pPr>
            <a:r>
              <a:rPr lang="en-US" sz="4500" dirty="0" smtClean="0"/>
              <a:t>Generic Presentation </a:t>
            </a:r>
          </a:p>
          <a:p>
            <a:pPr marL="342900" indent="-342900" eaLnBrk="0" fontAlgn="auto" hangingPunct="0">
              <a:spcAft>
                <a:spcPts val="0"/>
              </a:spcAft>
              <a:buFont typeface="Arial" pitchFamily="34" charset="0"/>
              <a:buNone/>
              <a:defRPr/>
            </a:pPr>
            <a:r>
              <a:rPr lang="en-US" sz="2900" dirty="0" smtClean="0"/>
              <a:t>Short Version</a:t>
            </a:r>
          </a:p>
          <a:p>
            <a:pPr marL="342900" indent="-342900" eaLnBrk="0" fontAlgn="auto" hangingPunct="0">
              <a:spcAft>
                <a:spcPts val="0"/>
              </a:spcAft>
              <a:buFont typeface="Arial" pitchFamily="34" charset="0"/>
              <a:buNone/>
              <a:defRPr/>
            </a:pPr>
            <a:endParaRPr lang="en-US" sz="800" dirty="0" smtClean="0"/>
          </a:p>
          <a:p>
            <a:pPr marL="342900" indent="-342900" eaLnBrk="0" fontAlgn="auto" hangingPunct="0">
              <a:spcAft>
                <a:spcPts val="0"/>
              </a:spcAft>
              <a:buFont typeface="Arial" pitchFamily="34" charset="0"/>
              <a:buNone/>
              <a:defRPr/>
            </a:pPr>
            <a:endParaRPr lang="en-US" sz="800" dirty="0" smtClean="0"/>
          </a:p>
          <a:p>
            <a:pPr marL="342900" indent="-342900" eaLnBrk="0" fontAlgn="auto" hangingPunct="0">
              <a:spcAft>
                <a:spcPts val="0"/>
              </a:spcAft>
              <a:buFont typeface="Arial" pitchFamily="34" charset="0"/>
              <a:buNone/>
              <a:defRPr/>
            </a:pPr>
            <a:r>
              <a:rPr lang="en-US" dirty="0" smtClean="0"/>
              <a:t>March 2010</a:t>
            </a:r>
            <a:endParaRPr lang="en-US" dirty="0"/>
          </a:p>
        </p:txBody>
      </p:sp>
      <p:sp>
        <p:nvSpPr>
          <p:cNvPr id="9219" name="TextBox 4"/>
          <p:cNvSpPr txBox="1">
            <a:spLocks noChangeArrowheads="1"/>
          </p:cNvSpPr>
          <p:nvPr/>
        </p:nvSpPr>
        <p:spPr bwMode="auto">
          <a:xfrm>
            <a:off x="6143625" y="714375"/>
            <a:ext cx="2492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800">
                <a:solidFill>
                  <a:schemeClr val="bg1"/>
                </a:solidFill>
              </a:rPr>
              <a:t>- DRAFT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9"/>
          <p:cNvSpPr txBox="1">
            <a:spLocks noChangeArrowheads="1"/>
          </p:cNvSpPr>
          <p:nvPr/>
        </p:nvSpPr>
        <p:spPr bwMode="auto">
          <a:xfrm>
            <a:off x="2071688" y="6000750"/>
            <a:ext cx="1071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b="1"/>
              <a:t>Human development</a:t>
            </a:r>
          </a:p>
        </p:txBody>
      </p:sp>
      <p:sp>
        <p:nvSpPr>
          <p:cNvPr id="18435" name="TextBox 66"/>
          <p:cNvSpPr txBox="1">
            <a:spLocks noChangeArrowheads="1"/>
          </p:cNvSpPr>
          <p:nvPr/>
        </p:nvSpPr>
        <p:spPr bwMode="auto">
          <a:xfrm>
            <a:off x="2978150" y="6000750"/>
            <a:ext cx="785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b="1"/>
              <a:t>Economy</a:t>
            </a:r>
          </a:p>
        </p:txBody>
      </p:sp>
      <p:sp>
        <p:nvSpPr>
          <p:cNvPr id="18436" name="Title 1"/>
          <p:cNvSpPr>
            <a:spLocks noGrp="1"/>
          </p:cNvSpPr>
          <p:nvPr>
            <p:ph type="title"/>
          </p:nvPr>
        </p:nvSpPr>
        <p:spPr>
          <a:xfrm>
            <a:off x="1571625" y="0"/>
            <a:ext cx="7572375" cy="1143000"/>
          </a:xfrm>
          <a:ln>
            <a:miter lim="800000"/>
            <a:headEnd/>
            <a:tailEnd/>
          </a:ln>
        </p:spPr>
        <p:txBody>
          <a:bodyPr/>
          <a:lstStyle/>
          <a:p>
            <a:r>
              <a:rPr lang="en-US" smtClean="0"/>
              <a:t>The pathway to 2050 and its nine elements</a:t>
            </a:r>
          </a:p>
        </p:txBody>
      </p:sp>
      <p:sp>
        <p:nvSpPr>
          <p:cNvPr id="4" name="Freeform 3"/>
          <p:cNvSpPr/>
          <p:nvPr/>
        </p:nvSpPr>
        <p:spPr>
          <a:xfrm>
            <a:off x="1571625" y="1538288"/>
            <a:ext cx="6715125" cy="4462462"/>
          </a:xfrm>
          <a:custGeom>
            <a:avLst/>
            <a:gdLst>
              <a:gd name="connsiteX0" fmla="*/ 441064 w 4012603"/>
              <a:gd name="connsiteY0" fmla="*/ 0 h 4787152"/>
              <a:gd name="connsiteX1" fmla="*/ 3184264 w 4012603"/>
              <a:gd name="connsiteY1" fmla="*/ 0 h 4787152"/>
              <a:gd name="connsiteX2" fmla="*/ 4012603 w 4012603"/>
              <a:gd name="connsiteY2" fmla="*/ 4787152 h 4787152"/>
              <a:gd name="connsiteX3" fmla="*/ 0 w 4012603"/>
              <a:gd name="connsiteY3" fmla="*/ 4787152 h 4787152"/>
              <a:gd name="connsiteX4" fmla="*/ 441064 w 4012603"/>
              <a:gd name="connsiteY4" fmla="*/ 0 h 4787152"/>
              <a:gd name="connsiteX0" fmla="*/ 714121 w 4012603"/>
              <a:gd name="connsiteY0" fmla="*/ 0 h 4787152"/>
              <a:gd name="connsiteX1" fmla="*/ 3184264 w 4012603"/>
              <a:gd name="connsiteY1" fmla="*/ 0 h 4787152"/>
              <a:gd name="connsiteX2" fmla="*/ 4012603 w 4012603"/>
              <a:gd name="connsiteY2" fmla="*/ 4787152 h 4787152"/>
              <a:gd name="connsiteX3" fmla="*/ 0 w 4012603"/>
              <a:gd name="connsiteY3" fmla="*/ 4787152 h 4787152"/>
              <a:gd name="connsiteX4" fmla="*/ 714121 w 4012603"/>
              <a:gd name="connsiteY4" fmla="*/ 0 h 478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2603" h="4787152">
                <a:moveTo>
                  <a:pt x="714121" y="0"/>
                </a:moveTo>
                <a:lnTo>
                  <a:pt x="3184264" y="0"/>
                </a:lnTo>
                <a:lnTo>
                  <a:pt x="4012603" y="4787152"/>
                </a:lnTo>
                <a:lnTo>
                  <a:pt x="0" y="4787152"/>
                </a:lnTo>
                <a:lnTo>
                  <a:pt x="714121"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65944" y="3291681"/>
            <a:ext cx="4429125" cy="989013"/>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4822031" y="3250407"/>
            <a:ext cx="4429125" cy="1071562"/>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821657" y="3536156"/>
            <a:ext cx="4357688" cy="428625"/>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393156" y="3679032"/>
            <a:ext cx="4429125" cy="214312"/>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4214813" y="3429000"/>
            <a:ext cx="4429125" cy="714375"/>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643313" y="3571875"/>
            <a:ext cx="4429125" cy="428625"/>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2964656" y="3750469"/>
            <a:ext cx="4429125" cy="71438"/>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8445" name="TextBox 45"/>
          <p:cNvSpPr txBox="1">
            <a:spLocks noChangeArrowheads="1"/>
          </p:cNvSpPr>
          <p:nvPr/>
        </p:nvSpPr>
        <p:spPr bwMode="auto">
          <a:xfrm>
            <a:off x="4000500" y="1143000"/>
            <a:ext cx="129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a:solidFill>
                  <a:srgbClr val="0070C0"/>
                </a:solidFill>
              </a:rPr>
              <a:t>Vision 2050</a:t>
            </a:r>
          </a:p>
        </p:txBody>
      </p:sp>
      <p:sp>
        <p:nvSpPr>
          <p:cNvPr id="18446" name="TextBox 46"/>
          <p:cNvSpPr txBox="1">
            <a:spLocks noChangeArrowheads="1"/>
          </p:cNvSpPr>
          <p:nvPr/>
        </p:nvSpPr>
        <p:spPr bwMode="auto">
          <a:xfrm>
            <a:off x="4572000" y="6286500"/>
            <a:ext cx="744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a:solidFill>
                  <a:srgbClr val="0070C0"/>
                </a:solidFill>
              </a:rPr>
              <a:t>Today</a:t>
            </a:r>
          </a:p>
        </p:txBody>
      </p:sp>
      <p:cxnSp>
        <p:nvCxnSpPr>
          <p:cNvPr id="54" name="Straight Connector 53"/>
          <p:cNvCxnSpPr>
            <a:stCxn id="4" idx="0"/>
            <a:endCxn id="4" idx="3"/>
          </p:cNvCxnSpPr>
          <p:nvPr/>
        </p:nvCxnSpPr>
        <p:spPr>
          <a:xfrm flipH="1">
            <a:off x="1571625" y="1538288"/>
            <a:ext cx="1195388" cy="4462462"/>
          </a:xfrm>
          <a:prstGeom prst="line">
            <a:avLst/>
          </a:prstGeom>
          <a:ln w="1079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 idx="1"/>
            <a:endCxn id="4" idx="2"/>
          </p:cNvCxnSpPr>
          <p:nvPr/>
        </p:nvCxnSpPr>
        <p:spPr>
          <a:xfrm>
            <a:off x="6900863" y="1538288"/>
            <a:ext cx="1385887" cy="4462462"/>
          </a:xfrm>
          <a:prstGeom prst="line">
            <a:avLst/>
          </a:prstGeom>
          <a:ln w="1079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1285875" y="5786438"/>
            <a:ext cx="571500" cy="214312"/>
          </a:xfrm>
          <a:prstGeom prst="roundRect">
            <a:avLst/>
          </a:prstGeom>
          <a:solidFill>
            <a:srgbClr val="FF0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2010</a:t>
            </a:r>
            <a:endParaRPr lang="en-US" sz="1200" dirty="0"/>
          </a:p>
        </p:txBody>
      </p:sp>
      <p:sp>
        <p:nvSpPr>
          <p:cNvPr id="49" name="Rounded Rectangle 48"/>
          <p:cNvSpPr/>
          <p:nvPr/>
        </p:nvSpPr>
        <p:spPr>
          <a:xfrm>
            <a:off x="1643063" y="4643438"/>
            <a:ext cx="571500" cy="214312"/>
          </a:xfrm>
          <a:prstGeom prst="roundRect">
            <a:avLst/>
          </a:prstGeom>
          <a:solidFill>
            <a:srgbClr val="FF0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2020</a:t>
            </a:r>
            <a:endParaRPr lang="en-US" sz="1200" dirty="0"/>
          </a:p>
        </p:txBody>
      </p:sp>
      <p:sp>
        <p:nvSpPr>
          <p:cNvPr id="50" name="Rounded Rectangle 49"/>
          <p:cNvSpPr/>
          <p:nvPr/>
        </p:nvSpPr>
        <p:spPr>
          <a:xfrm>
            <a:off x="1928813" y="3571875"/>
            <a:ext cx="571500" cy="214313"/>
          </a:xfrm>
          <a:prstGeom prst="roundRect">
            <a:avLst/>
          </a:prstGeom>
          <a:solidFill>
            <a:srgbClr val="FF0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2030</a:t>
            </a:r>
            <a:endParaRPr lang="en-US" sz="1200" dirty="0"/>
          </a:p>
        </p:txBody>
      </p:sp>
      <p:sp>
        <p:nvSpPr>
          <p:cNvPr id="51" name="Rounded Rectangle 50"/>
          <p:cNvSpPr/>
          <p:nvPr/>
        </p:nvSpPr>
        <p:spPr>
          <a:xfrm>
            <a:off x="2214563" y="2500313"/>
            <a:ext cx="571500" cy="214312"/>
          </a:xfrm>
          <a:prstGeom prst="roundRect">
            <a:avLst/>
          </a:prstGeom>
          <a:solidFill>
            <a:srgbClr val="FF0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2040</a:t>
            </a:r>
            <a:endParaRPr lang="en-US" sz="1200" dirty="0"/>
          </a:p>
        </p:txBody>
      </p:sp>
      <p:sp>
        <p:nvSpPr>
          <p:cNvPr id="52" name="Rounded Rectangle 51"/>
          <p:cNvSpPr/>
          <p:nvPr/>
        </p:nvSpPr>
        <p:spPr>
          <a:xfrm>
            <a:off x="2428875" y="1571625"/>
            <a:ext cx="571500" cy="214313"/>
          </a:xfrm>
          <a:prstGeom prst="roundRect">
            <a:avLst/>
          </a:prstGeom>
          <a:solidFill>
            <a:srgbClr val="FF000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2050</a:t>
            </a:r>
            <a:endParaRPr lang="en-US" sz="1200" dirty="0"/>
          </a:p>
        </p:txBody>
      </p:sp>
      <p:sp>
        <p:nvSpPr>
          <p:cNvPr id="18454" name="TextBox 58"/>
          <p:cNvSpPr txBox="1">
            <a:spLocks noChangeArrowheads="1"/>
          </p:cNvSpPr>
          <p:nvPr/>
        </p:nvSpPr>
        <p:spPr bwMode="auto">
          <a:xfrm>
            <a:off x="1500188" y="6000750"/>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b="1"/>
              <a:t>People’s values</a:t>
            </a:r>
          </a:p>
        </p:txBody>
      </p:sp>
      <p:sp>
        <p:nvSpPr>
          <p:cNvPr id="18455" name="TextBox 77"/>
          <p:cNvSpPr txBox="1">
            <a:spLocks noChangeArrowheads="1"/>
          </p:cNvSpPr>
          <p:nvPr/>
        </p:nvSpPr>
        <p:spPr bwMode="auto">
          <a:xfrm>
            <a:off x="3643313" y="6000750"/>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b="1"/>
              <a:t>Agriculture</a:t>
            </a:r>
          </a:p>
        </p:txBody>
      </p:sp>
      <p:sp>
        <p:nvSpPr>
          <p:cNvPr id="18456" name="TextBox 91"/>
          <p:cNvSpPr txBox="1">
            <a:spLocks noChangeArrowheads="1"/>
          </p:cNvSpPr>
          <p:nvPr/>
        </p:nvSpPr>
        <p:spPr bwMode="auto">
          <a:xfrm>
            <a:off x="4500563" y="6000750"/>
            <a:ext cx="785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b="1"/>
              <a:t>Forests</a:t>
            </a:r>
          </a:p>
        </p:txBody>
      </p:sp>
      <p:cxnSp>
        <p:nvCxnSpPr>
          <p:cNvPr id="95" name="Straight Connector 94"/>
          <p:cNvCxnSpPr/>
          <p:nvPr/>
        </p:nvCxnSpPr>
        <p:spPr>
          <a:xfrm rot="5400000">
            <a:off x="1143000" y="3429000"/>
            <a:ext cx="4429125" cy="714375"/>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8458" name="TextBox 102"/>
          <p:cNvSpPr txBox="1">
            <a:spLocks noChangeArrowheads="1"/>
          </p:cNvSpPr>
          <p:nvPr/>
        </p:nvSpPr>
        <p:spPr bwMode="auto">
          <a:xfrm>
            <a:off x="5214938" y="6000750"/>
            <a:ext cx="785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b="1"/>
              <a:t>Energy &amp; power</a:t>
            </a:r>
          </a:p>
        </p:txBody>
      </p:sp>
      <p:sp>
        <p:nvSpPr>
          <p:cNvPr id="18459" name="TextBox 103"/>
          <p:cNvSpPr txBox="1">
            <a:spLocks noChangeArrowheads="1"/>
          </p:cNvSpPr>
          <p:nvPr/>
        </p:nvSpPr>
        <p:spPr bwMode="auto">
          <a:xfrm>
            <a:off x="6072188" y="6000750"/>
            <a:ext cx="785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b="1"/>
              <a:t>Buildings</a:t>
            </a:r>
          </a:p>
        </p:txBody>
      </p:sp>
      <p:sp>
        <p:nvSpPr>
          <p:cNvPr id="18460" name="TextBox 104"/>
          <p:cNvSpPr txBox="1">
            <a:spLocks noChangeArrowheads="1"/>
          </p:cNvSpPr>
          <p:nvPr/>
        </p:nvSpPr>
        <p:spPr bwMode="auto">
          <a:xfrm>
            <a:off x="6786563" y="6000750"/>
            <a:ext cx="785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b="1"/>
              <a:t>Mobility</a:t>
            </a:r>
          </a:p>
        </p:txBody>
      </p:sp>
      <p:sp>
        <p:nvSpPr>
          <p:cNvPr id="18461" name="TextBox 105"/>
          <p:cNvSpPr txBox="1">
            <a:spLocks noChangeArrowheads="1"/>
          </p:cNvSpPr>
          <p:nvPr/>
        </p:nvSpPr>
        <p:spPr bwMode="auto">
          <a:xfrm>
            <a:off x="7572375" y="6000750"/>
            <a:ext cx="785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b="1"/>
              <a:t>Materials</a:t>
            </a:r>
          </a:p>
        </p:txBody>
      </p:sp>
      <p:sp>
        <p:nvSpPr>
          <p:cNvPr id="107" name="Rounded Rectangle 106"/>
          <p:cNvSpPr/>
          <p:nvPr/>
        </p:nvSpPr>
        <p:spPr>
          <a:xfrm>
            <a:off x="5643563" y="3000375"/>
            <a:ext cx="1143000" cy="428625"/>
          </a:xfrm>
          <a:prstGeom prst="roundRect">
            <a:avLst/>
          </a:prstGeom>
          <a:solidFill>
            <a:srgbClr val="00B05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Opportunities</a:t>
            </a:r>
            <a:endParaRPr lang="en-US" sz="1200" b="1" dirty="0"/>
          </a:p>
        </p:txBody>
      </p:sp>
      <p:cxnSp>
        <p:nvCxnSpPr>
          <p:cNvPr id="113" name="Elbow Connector 112"/>
          <p:cNvCxnSpPr>
            <a:stCxn id="107" idx="3"/>
          </p:cNvCxnSpPr>
          <p:nvPr/>
        </p:nvCxnSpPr>
        <p:spPr>
          <a:xfrm>
            <a:off x="6786563" y="3214688"/>
            <a:ext cx="857250" cy="571500"/>
          </a:xfrm>
          <a:prstGeom prst="bentConnector3">
            <a:avLst>
              <a:gd name="adj1" fmla="val 98941"/>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8" name="Pentagon 117"/>
          <p:cNvSpPr/>
          <p:nvPr/>
        </p:nvSpPr>
        <p:spPr>
          <a:xfrm rot="17226136">
            <a:off x="92869" y="4501356"/>
            <a:ext cx="1822450" cy="642938"/>
          </a:xfrm>
          <a:prstGeom prst="homePlate">
            <a:avLst/>
          </a:prstGeom>
          <a:solidFill>
            <a:schemeClr val="accent1">
              <a:lumMod val="7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Turbulent Teens</a:t>
            </a:r>
            <a:endParaRPr lang="en-US" dirty="0"/>
          </a:p>
        </p:txBody>
      </p:sp>
      <p:sp>
        <p:nvSpPr>
          <p:cNvPr id="119" name="Pentagon 118"/>
          <p:cNvSpPr/>
          <p:nvPr/>
        </p:nvSpPr>
        <p:spPr>
          <a:xfrm rot="17226136">
            <a:off x="807244" y="2215356"/>
            <a:ext cx="1822450" cy="642938"/>
          </a:xfrm>
          <a:prstGeom prst="homePlate">
            <a:avLst/>
          </a:prstGeom>
          <a:solidFill>
            <a:schemeClr val="accent1">
              <a:lumMod val="7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Transformation Time</a:t>
            </a:r>
            <a:endParaRPr lang="en-US" dirty="0"/>
          </a:p>
        </p:txBody>
      </p:sp>
      <p:sp>
        <p:nvSpPr>
          <p:cNvPr id="120" name="Rounded Rectangle 119"/>
          <p:cNvSpPr/>
          <p:nvPr/>
        </p:nvSpPr>
        <p:spPr>
          <a:xfrm>
            <a:off x="6143625" y="4643438"/>
            <a:ext cx="1143000" cy="428625"/>
          </a:xfrm>
          <a:prstGeom prst="roundRect">
            <a:avLst/>
          </a:prstGeom>
          <a:solidFill>
            <a:srgbClr val="00B05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“Must-haves”</a:t>
            </a:r>
            <a:endParaRPr lang="en-US" sz="1200" b="1" dirty="0"/>
          </a:p>
        </p:txBody>
      </p:sp>
      <p:cxnSp>
        <p:nvCxnSpPr>
          <p:cNvPr id="121" name="Elbow Connector 120"/>
          <p:cNvCxnSpPr>
            <a:stCxn id="120" idx="3"/>
          </p:cNvCxnSpPr>
          <p:nvPr/>
        </p:nvCxnSpPr>
        <p:spPr>
          <a:xfrm>
            <a:off x="7286625" y="4857750"/>
            <a:ext cx="857250" cy="571500"/>
          </a:xfrm>
          <a:prstGeom prst="bentConnector3">
            <a:avLst>
              <a:gd name="adj1" fmla="val 98941"/>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2" name="Rounded Rectangle 121"/>
          <p:cNvSpPr/>
          <p:nvPr/>
        </p:nvSpPr>
        <p:spPr>
          <a:xfrm>
            <a:off x="5214938" y="1643063"/>
            <a:ext cx="1143000" cy="428625"/>
          </a:xfrm>
          <a:prstGeom prst="roundRect">
            <a:avLst/>
          </a:prstGeom>
          <a:solidFill>
            <a:srgbClr val="00B050"/>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Measures of success</a:t>
            </a:r>
            <a:endParaRPr lang="en-US" sz="1200" b="1" dirty="0"/>
          </a:p>
        </p:txBody>
      </p:sp>
      <p:cxnSp>
        <p:nvCxnSpPr>
          <p:cNvPr id="123" name="Elbow Connector 122"/>
          <p:cNvCxnSpPr>
            <a:stCxn id="122" idx="3"/>
          </p:cNvCxnSpPr>
          <p:nvPr/>
        </p:nvCxnSpPr>
        <p:spPr>
          <a:xfrm>
            <a:off x="6357938" y="1857375"/>
            <a:ext cx="857250" cy="571500"/>
          </a:xfrm>
          <a:prstGeom prst="bentConnector3">
            <a:avLst>
              <a:gd name="adj1" fmla="val 98941"/>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Slide Number Placeholder 37"/>
          <p:cNvSpPr>
            <a:spLocks noGrp="1"/>
          </p:cNvSpPr>
          <p:nvPr>
            <p:ph type="sldNum" sz="quarter" idx="11"/>
          </p:nvPr>
        </p:nvSpPr>
        <p:spPr/>
        <p:txBody>
          <a:bodyPr/>
          <a:lstStyle/>
          <a:p>
            <a:pPr>
              <a:defRPr/>
            </a:pPr>
            <a:fld id="{919421FD-8C9A-4C08-B10C-2CE3F9B50AAA}" type="slidenum">
              <a:rPr lang="en-US"/>
              <a:pPr>
                <a:defRPr/>
              </a:pPr>
              <a:t>10</a:t>
            </a:fld>
            <a:endParaRPr lang="en-US"/>
          </a:p>
        </p:txBody>
      </p:sp>
      <p:sp>
        <p:nvSpPr>
          <p:cNvPr id="39" name="Footer Placeholder 38"/>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71625" y="0"/>
            <a:ext cx="7572375" cy="1143000"/>
          </a:xfrm>
          <a:ln>
            <a:miter lim="800000"/>
            <a:headEnd/>
            <a:tailEnd/>
          </a:ln>
        </p:spPr>
        <p:txBody>
          <a:bodyPr/>
          <a:lstStyle/>
          <a:p>
            <a:r>
              <a:rPr lang="en-US" smtClean="0"/>
              <a:t>The pathway to 2050 and its nine elements</a:t>
            </a:r>
          </a:p>
        </p:txBody>
      </p:sp>
      <p:sp>
        <p:nvSpPr>
          <p:cNvPr id="19459" name="TextBox 45"/>
          <p:cNvSpPr txBox="1">
            <a:spLocks noChangeArrowheads="1"/>
          </p:cNvSpPr>
          <p:nvPr/>
        </p:nvSpPr>
        <p:spPr bwMode="auto">
          <a:xfrm>
            <a:off x="4137025" y="1143000"/>
            <a:ext cx="129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a:solidFill>
                  <a:srgbClr val="0070C0"/>
                </a:solidFill>
              </a:rPr>
              <a:t>Vision 2050</a:t>
            </a:r>
          </a:p>
        </p:txBody>
      </p:sp>
      <p:sp>
        <p:nvSpPr>
          <p:cNvPr id="19460" name="TextBox 46"/>
          <p:cNvSpPr txBox="1">
            <a:spLocks noChangeArrowheads="1"/>
          </p:cNvSpPr>
          <p:nvPr/>
        </p:nvSpPr>
        <p:spPr bwMode="auto">
          <a:xfrm>
            <a:off x="4429125" y="6286500"/>
            <a:ext cx="744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a:solidFill>
                  <a:srgbClr val="0070C0"/>
                </a:solidFill>
              </a:rPr>
              <a:t>Today</a:t>
            </a:r>
          </a:p>
        </p:txBody>
      </p:sp>
      <p:pic>
        <p:nvPicPr>
          <p:cNvPr id="19461" name="Picture 2" descr="C:\Users\nijma.khan\AppData\Local\Microsoft\Windows\Temporary Internet Files\Content.Outlook\5SWC1QI5\Visual pathway simplified_small.jpg"/>
          <p:cNvPicPr>
            <a:picLocks noChangeAspect="1" noChangeArrowheads="1"/>
          </p:cNvPicPr>
          <p:nvPr/>
        </p:nvPicPr>
        <p:blipFill>
          <a:blip r:embed="rId3">
            <a:extLst>
              <a:ext uri="{28A0092B-C50C-407E-A947-70E740481C1C}">
                <a14:useLocalDpi xmlns:a14="http://schemas.microsoft.com/office/drawing/2010/main" val="0"/>
              </a:ext>
            </a:extLst>
          </a:blip>
          <a:srcRect l="7841" t="11111" b="4938"/>
          <a:stretch>
            <a:fillRect/>
          </a:stretch>
        </p:blipFill>
        <p:spPr bwMode="auto">
          <a:xfrm>
            <a:off x="1285875" y="1500188"/>
            <a:ext cx="7586663"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Slide Number Placeholder 38"/>
          <p:cNvSpPr>
            <a:spLocks noGrp="1"/>
          </p:cNvSpPr>
          <p:nvPr>
            <p:ph type="sldNum" sz="quarter" idx="11"/>
          </p:nvPr>
        </p:nvSpPr>
        <p:spPr/>
        <p:txBody>
          <a:bodyPr/>
          <a:lstStyle/>
          <a:p>
            <a:pPr>
              <a:defRPr/>
            </a:pPr>
            <a:fld id="{487EAC75-150B-42D0-8F09-272AD8BE799B}" type="slidenum">
              <a:rPr lang="en-US"/>
              <a:pPr>
                <a:defRPr/>
              </a:pPr>
              <a:t>11</a:t>
            </a:fld>
            <a:endParaRPr lang="en-US"/>
          </a:p>
        </p:txBody>
      </p:sp>
      <p:sp>
        <p:nvSpPr>
          <p:cNvPr id="40" name="Footer Placeholder 39"/>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85938" y="0"/>
            <a:ext cx="7358062" cy="1143000"/>
          </a:xfrm>
          <a:ln>
            <a:miter lim="800000"/>
            <a:headEnd/>
            <a:tailEnd/>
          </a:ln>
        </p:spPr>
        <p:txBody>
          <a:bodyPr/>
          <a:lstStyle/>
          <a:p>
            <a:r>
              <a:rPr lang="en-US" smtClean="0"/>
              <a:t>Economic estimates</a:t>
            </a:r>
          </a:p>
        </p:txBody>
      </p:sp>
      <p:pic>
        <p:nvPicPr>
          <p:cNvPr id="20483" name="Content Placeholder 5" descr="Business opportunities 2050.jpg"/>
          <p:cNvPicPr>
            <a:picLocks noGrp="1" noChangeAspect="1"/>
          </p:cNvPicPr>
          <p:nvPr>
            <p:ph idx="1"/>
          </p:nvPr>
        </p:nvPicPr>
        <p:blipFill>
          <a:blip r:embed="rId3">
            <a:extLst>
              <a:ext uri="{28A0092B-C50C-407E-A947-70E740481C1C}">
                <a14:useLocalDpi xmlns:a14="http://schemas.microsoft.com/office/drawing/2010/main" val="0"/>
              </a:ext>
            </a:extLst>
          </a:blip>
          <a:srcRect t="13165"/>
          <a:stretch>
            <a:fillRect/>
          </a:stretch>
        </p:blipFill>
        <p:spPr>
          <a:xfrm>
            <a:off x="1071563" y="2643188"/>
            <a:ext cx="7615237" cy="2876550"/>
          </a:xfrm>
        </p:spPr>
      </p:pic>
      <p:sp>
        <p:nvSpPr>
          <p:cNvPr id="5" name="TextBox 4"/>
          <p:cNvSpPr txBox="1"/>
          <p:nvPr/>
        </p:nvSpPr>
        <p:spPr>
          <a:xfrm>
            <a:off x="1000125" y="2357438"/>
            <a:ext cx="6519863" cy="307975"/>
          </a:xfrm>
          <a:prstGeom prst="rect">
            <a:avLst/>
          </a:prstGeom>
          <a:noFill/>
        </p:spPr>
        <p:txBody>
          <a:bodyPr wrap="none">
            <a:spAutoFit/>
          </a:bodyPr>
          <a:lstStyle/>
          <a:p>
            <a:pPr fontAlgn="auto">
              <a:spcBef>
                <a:spcPts val="0"/>
              </a:spcBef>
              <a:spcAft>
                <a:spcPts val="0"/>
              </a:spcAft>
              <a:defRPr/>
            </a:pPr>
            <a:r>
              <a:rPr lang="en-US" sz="1400" dirty="0">
                <a:solidFill>
                  <a:schemeClr val="tx2">
                    <a:lumMod val="75000"/>
                  </a:schemeClr>
                </a:solidFill>
                <a:latin typeface="+mn-lt"/>
              </a:rPr>
              <a:t>Potential additional sustainability related business opportunities in key sectors in 2050</a:t>
            </a:r>
            <a:endParaRPr lang="en-US" sz="1400" dirty="0">
              <a:solidFill>
                <a:schemeClr val="tx2">
                  <a:lumMod val="75000"/>
                </a:schemeClr>
              </a:solidFill>
              <a:latin typeface="+mn-lt"/>
            </a:endParaRPr>
          </a:p>
        </p:txBody>
      </p:sp>
      <p:sp>
        <p:nvSpPr>
          <p:cNvPr id="7" name="Slide Number Placeholder 6"/>
          <p:cNvSpPr>
            <a:spLocks noGrp="1"/>
          </p:cNvSpPr>
          <p:nvPr>
            <p:ph type="sldNum" sz="quarter" idx="11"/>
          </p:nvPr>
        </p:nvSpPr>
        <p:spPr/>
        <p:txBody>
          <a:bodyPr/>
          <a:lstStyle/>
          <a:p>
            <a:pPr>
              <a:defRPr/>
            </a:pPr>
            <a:fld id="{8AFB70F7-EDCC-4A49-86ED-23BFCCC7EF9F}" type="slidenum">
              <a:rPr lang="en-US"/>
              <a:pPr>
                <a:defRPr/>
              </a:pPr>
              <a:t>12</a:t>
            </a:fld>
            <a:endParaRPr lang="en-US"/>
          </a:p>
        </p:txBody>
      </p:sp>
      <p:sp>
        <p:nvSpPr>
          <p:cNvPr id="8" name="Footer Placeholder 7"/>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85938" y="0"/>
            <a:ext cx="7358062" cy="1143000"/>
          </a:xfrm>
          <a:ln>
            <a:miter lim="800000"/>
            <a:headEnd/>
            <a:tailEnd/>
          </a:ln>
        </p:spPr>
        <p:txBody>
          <a:bodyPr/>
          <a:lstStyle/>
          <a:p>
            <a:r>
              <a:rPr lang="en-US" smtClean="0"/>
              <a:t>Ecological estimates</a:t>
            </a:r>
          </a:p>
        </p:txBody>
      </p:sp>
      <p:pic>
        <p:nvPicPr>
          <p:cNvPr id="21507" name="Content Placeholder 3" descr="Ecological footprint.jpg"/>
          <p:cNvPicPr>
            <a:picLocks noGrp="1" noChangeAspect="1"/>
          </p:cNvPicPr>
          <p:nvPr>
            <p:ph idx="1"/>
          </p:nvPr>
        </p:nvPicPr>
        <p:blipFill>
          <a:blip r:embed="rId3">
            <a:extLst>
              <a:ext uri="{28A0092B-C50C-407E-A947-70E740481C1C}">
                <a14:useLocalDpi xmlns:a14="http://schemas.microsoft.com/office/drawing/2010/main" val="0"/>
              </a:ext>
            </a:extLst>
          </a:blip>
          <a:srcRect t="8987"/>
          <a:stretch>
            <a:fillRect/>
          </a:stretch>
        </p:blipFill>
        <p:spPr>
          <a:xfrm>
            <a:off x="1071563" y="2428875"/>
            <a:ext cx="7615237" cy="3182938"/>
          </a:xfrm>
        </p:spPr>
      </p:pic>
      <p:sp>
        <p:nvSpPr>
          <p:cNvPr id="5" name="TextBox 4"/>
          <p:cNvSpPr txBox="1"/>
          <p:nvPr/>
        </p:nvSpPr>
        <p:spPr>
          <a:xfrm>
            <a:off x="1000125" y="2071688"/>
            <a:ext cx="6684963" cy="307975"/>
          </a:xfrm>
          <a:prstGeom prst="rect">
            <a:avLst/>
          </a:prstGeom>
          <a:noFill/>
        </p:spPr>
        <p:txBody>
          <a:bodyPr wrap="none">
            <a:spAutoFit/>
          </a:bodyPr>
          <a:lstStyle/>
          <a:p>
            <a:pPr fontAlgn="auto">
              <a:spcBef>
                <a:spcPts val="0"/>
              </a:spcBef>
              <a:spcAft>
                <a:spcPts val="0"/>
              </a:spcAft>
              <a:defRPr/>
            </a:pPr>
            <a:r>
              <a:rPr lang="en-US" sz="1400" i="1" dirty="0">
                <a:solidFill>
                  <a:schemeClr val="tx2">
                    <a:lumMod val="75000"/>
                  </a:schemeClr>
                </a:solidFill>
                <a:latin typeface="+mn-lt"/>
              </a:rPr>
              <a:t>Vision 2050 </a:t>
            </a:r>
            <a:r>
              <a:rPr lang="en-US" sz="1400" dirty="0">
                <a:solidFill>
                  <a:schemeClr val="tx2">
                    <a:lumMod val="75000"/>
                  </a:schemeClr>
                </a:solidFill>
                <a:latin typeface="+mn-lt"/>
              </a:rPr>
              <a:t>ecological footprint against business-as-usual – How many Earths do we use?</a:t>
            </a:r>
            <a:endParaRPr lang="en-US" sz="1400" dirty="0">
              <a:solidFill>
                <a:schemeClr val="tx2">
                  <a:lumMod val="75000"/>
                </a:schemeClr>
              </a:solidFill>
              <a:latin typeface="+mn-lt"/>
            </a:endParaRPr>
          </a:p>
        </p:txBody>
      </p:sp>
      <p:sp>
        <p:nvSpPr>
          <p:cNvPr id="6" name="Slide Number Placeholder 5"/>
          <p:cNvSpPr>
            <a:spLocks noGrp="1"/>
          </p:cNvSpPr>
          <p:nvPr>
            <p:ph type="sldNum" sz="quarter" idx="11"/>
          </p:nvPr>
        </p:nvSpPr>
        <p:spPr/>
        <p:txBody>
          <a:bodyPr/>
          <a:lstStyle/>
          <a:p>
            <a:pPr>
              <a:defRPr/>
            </a:pPr>
            <a:fld id="{828539C3-FF09-490A-B49A-E54DD304091F}" type="slidenum">
              <a:rPr lang="en-US"/>
              <a:pPr>
                <a:defRPr/>
              </a:pPr>
              <a:t>13</a:t>
            </a:fld>
            <a:endParaRPr lang="en-US"/>
          </a:p>
        </p:txBody>
      </p:sp>
      <p:sp>
        <p:nvSpPr>
          <p:cNvPr id="7" name="Footer Placeholder 6"/>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785938" y="0"/>
            <a:ext cx="7358062" cy="1143000"/>
          </a:xfrm>
          <a:ln>
            <a:miter lim="800000"/>
            <a:headEnd/>
            <a:tailEnd/>
          </a:ln>
        </p:spPr>
        <p:txBody>
          <a:bodyPr/>
          <a:lstStyle/>
          <a:p>
            <a:r>
              <a:rPr lang="en-US" smtClean="0"/>
              <a:t>Opportunities: Business domains for the next decade</a:t>
            </a:r>
          </a:p>
        </p:txBody>
      </p:sp>
      <p:graphicFrame>
        <p:nvGraphicFramePr>
          <p:cNvPr id="16" name="Content Placeholder 3"/>
          <p:cNvGraphicFramePr>
            <a:graphicFrameLocks noGrp="1"/>
          </p:cNvGraphicFramePr>
          <p:nvPr>
            <p:ph idx="1"/>
          </p:nvPr>
        </p:nvGraphicFramePr>
        <p:xfrm>
          <a:off x="1071563" y="1600200"/>
          <a:ext cx="761523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fld id="{789767BB-FF74-49E1-8108-B21F3EBFB4EC}" type="slidenum">
              <a:rPr lang="en-US"/>
              <a:pPr>
                <a:defRPr/>
              </a:pPr>
              <a:t>14</a:t>
            </a:fld>
            <a:endParaRPr lang="en-US"/>
          </a:p>
        </p:txBody>
      </p:sp>
      <p:sp>
        <p:nvSpPr>
          <p:cNvPr id="5" name="Footer Placeholder 4"/>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85938" y="0"/>
            <a:ext cx="7358062" cy="1143000"/>
          </a:xfrm>
          <a:ln>
            <a:miter lim="800000"/>
            <a:headEnd/>
            <a:tailEnd/>
          </a:ln>
        </p:spPr>
        <p:txBody>
          <a:bodyPr/>
          <a:lstStyle/>
          <a:p>
            <a:r>
              <a:rPr lang="en-US" smtClean="0"/>
              <a:t>Opportunities: Business domains for the next decade</a:t>
            </a:r>
          </a:p>
        </p:txBody>
      </p:sp>
      <p:sp>
        <p:nvSpPr>
          <p:cNvPr id="4" name="Slide Number Placeholder 3"/>
          <p:cNvSpPr>
            <a:spLocks noGrp="1"/>
          </p:cNvSpPr>
          <p:nvPr>
            <p:ph type="sldNum" sz="quarter" idx="11"/>
          </p:nvPr>
        </p:nvSpPr>
        <p:spPr/>
        <p:txBody>
          <a:bodyPr/>
          <a:lstStyle/>
          <a:p>
            <a:pPr>
              <a:defRPr/>
            </a:pPr>
            <a:fld id="{FF9C607A-C705-45DA-BA0C-1A1B3D43545E}" type="slidenum">
              <a:rPr lang="en-US"/>
              <a:pPr>
                <a:defRPr/>
              </a:pPr>
              <a:t>15</a:t>
            </a:fld>
            <a:endParaRPr lang="en-US"/>
          </a:p>
        </p:txBody>
      </p:sp>
      <p:sp>
        <p:nvSpPr>
          <p:cNvPr id="5" name="Footer Placeholder 4"/>
          <p:cNvSpPr>
            <a:spLocks noGrp="1"/>
          </p:cNvSpPr>
          <p:nvPr>
            <p:ph type="ftr" sz="quarter" idx="10"/>
          </p:nvPr>
        </p:nvSpPr>
        <p:spPr/>
        <p:txBody>
          <a:bodyPr/>
          <a:lstStyle/>
          <a:p>
            <a:pPr>
              <a:defRPr/>
            </a:pPr>
            <a:r>
              <a:rPr lang="en-US"/>
              <a:t>Vision 2050 – The new agenda for business</a:t>
            </a:r>
            <a:endParaRPr lang="en-US"/>
          </a:p>
        </p:txBody>
      </p:sp>
      <p:pic>
        <p:nvPicPr>
          <p:cNvPr id="23557" name="Picture 5" descr="D:\My Documents\Vision 2050\Figures\Opportunity space\Opportunity sp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85875"/>
            <a:ext cx="4643438"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85938" y="0"/>
            <a:ext cx="7358062" cy="1143000"/>
          </a:xfrm>
          <a:ln>
            <a:miter lim="800000"/>
            <a:headEnd/>
            <a:tailEnd/>
          </a:ln>
        </p:spPr>
        <p:txBody>
          <a:bodyPr/>
          <a:lstStyle/>
          <a:p>
            <a:r>
              <a:rPr lang="en-US" smtClean="0"/>
              <a:t>Improving biocapacity and managing ecosystems</a:t>
            </a:r>
          </a:p>
        </p:txBody>
      </p:sp>
      <p:sp>
        <p:nvSpPr>
          <p:cNvPr id="4" name="Rounded Rectangle 3"/>
          <p:cNvSpPr/>
          <p:nvPr/>
        </p:nvSpPr>
        <p:spPr>
          <a:xfrm>
            <a:off x="4714875" y="1285875"/>
            <a:ext cx="4214813" cy="5143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b="1" dirty="0"/>
              <a:t>FAW management</a:t>
            </a:r>
          </a:p>
        </p:txBody>
      </p:sp>
      <p:sp>
        <p:nvSpPr>
          <p:cNvPr id="5" name="Rounded Rectangle 4"/>
          <p:cNvSpPr/>
          <p:nvPr/>
        </p:nvSpPr>
        <p:spPr>
          <a:xfrm>
            <a:off x="285750" y="1285875"/>
            <a:ext cx="4214813" cy="5143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TextBox 1"/>
          <p:cNvSpPr txBox="1"/>
          <p:nvPr/>
        </p:nvSpPr>
        <p:spPr bwMode="auto">
          <a:xfrm>
            <a:off x="642938" y="1374775"/>
            <a:ext cx="3500437" cy="625475"/>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r>
              <a:rPr lang="en-GB" sz="1600" b="1" dirty="0" smtClean="0">
                <a:latin typeface="+mj-lt"/>
                <a:cs typeface="Arial" charset="0"/>
              </a:rPr>
              <a:t>Potential growth of some </a:t>
            </a:r>
            <a:r>
              <a:rPr lang="en-GB" sz="1400" b="1" dirty="0" smtClean="0">
                <a:latin typeface="+mj-lt"/>
                <a:cs typeface="Arial" charset="0"/>
              </a:rPr>
              <a:t>ecosystem</a:t>
            </a:r>
            <a:r>
              <a:rPr lang="en-GB" sz="1600" b="1" dirty="0" smtClean="0">
                <a:latin typeface="+mj-lt"/>
                <a:cs typeface="Arial" charset="0"/>
              </a:rPr>
              <a:t> markets (US$ billion)</a:t>
            </a:r>
            <a:endParaRPr lang="fr-FR" sz="1600" b="1" dirty="0">
              <a:latin typeface="+mj-lt"/>
              <a:cs typeface="Arial" charset="0"/>
            </a:endParaRPr>
          </a:p>
        </p:txBody>
      </p:sp>
      <p:pic>
        <p:nvPicPr>
          <p:cNvPr id="24582" name="Picture 8" descr="http://t3.gstatic.com/images?q=tbn:iozrbLLy8Mwi3M:http://raleighforhire.files.wordpress.com/2009/01/money-tree.jpg">
            <a:hlinkClick r:id="rId3"/>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300" y="1857375"/>
            <a:ext cx="9413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28"/>
          <p:cNvSpPr txBox="1">
            <a:spLocks noChangeArrowheads="1"/>
          </p:cNvSpPr>
          <p:nvPr/>
        </p:nvSpPr>
        <p:spPr bwMode="auto">
          <a:xfrm>
            <a:off x="4786313" y="207168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1200" b="1"/>
              <a:t>Ecosystem</a:t>
            </a:r>
          </a:p>
          <a:p>
            <a:pPr algn="r"/>
            <a:r>
              <a:rPr lang="en-GB" sz="1200" b="1"/>
              <a:t>payments</a:t>
            </a:r>
          </a:p>
        </p:txBody>
      </p:sp>
      <p:sp>
        <p:nvSpPr>
          <p:cNvPr id="24584" name="TextBox 29"/>
          <p:cNvSpPr txBox="1">
            <a:spLocks noChangeArrowheads="1"/>
          </p:cNvSpPr>
          <p:nvPr/>
        </p:nvSpPr>
        <p:spPr bwMode="auto">
          <a:xfrm>
            <a:off x="4500563" y="3681413"/>
            <a:ext cx="1214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1200" b="1"/>
              <a:t> Bio-productivity</a:t>
            </a:r>
          </a:p>
        </p:txBody>
      </p:sp>
      <p:sp>
        <p:nvSpPr>
          <p:cNvPr id="24585" name="TextBox 30"/>
          <p:cNvSpPr txBox="1">
            <a:spLocks noChangeArrowheads="1"/>
          </p:cNvSpPr>
          <p:nvPr/>
        </p:nvSpPr>
        <p:spPr bwMode="auto">
          <a:xfrm>
            <a:off x="6786563" y="2152650"/>
            <a:ext cx="928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1200" b="1"/>
              <a:t>Technology</a:t>
            </a:r>
          </a:p>
        </p:txBody>
      </p:sp>
      <p:sp>
        <p:nvSpPr>
          <p:cNvPr id="24586" name="TextBox 32"/>
          <p:cNvSpPr txBox="1">
            <a:spLocks noChangeArrowheads="1"/>
          </p:cNvSpPr>
          <p:nvPr/>
        </p:nvSpPr>
        <p:spPr bwMode="auto">
          <a:xfrm>
            <a:off x="6715125" y="3795713"/>
            <a:ext cx="1000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1200" b="1"/>
              <a:t>Distribution</a:t>
            </a:r>
          </a:p>
        </p:txBody>
      </p:sp>
      <p:sp>
        <p:nvSpPr>
          <p:cNvPr id="24587" name="TextBox 33"/>
          <p:cNvSpPr txBox="1">
            <a:spLocks noChangeArrowheads="1"/>
          </p:cNvSpPr>
          <p:nvPr/>
        </p:nvSpPr>
        <p:spPr bwMode="auto">
          <a:xfrm>
            <a:off x="6858000" y="5286375"/>
            <a:ext cx="8572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1200" b="1"/>
              <a:t>Education</a:t>
            </a:r>
          </a:p>
        </p:txBody>
      </p:sp>
      <p:pic>
        <p:nvPicPr>
          <p:cNvPr id="24588" name="Picture 8" descr="C:\Users\nijma.khan\AppData\Local\Temp\wz5c0c\Vison2050images\Petro-Canada FH018.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300" y="5000625"/>
            <a:ext cx="10382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Chart 13"/>
          <p:cNvGraphicFramePr/>
          <p:nvPr/>
        </p:nvGraphicFramePr>
        <p:xfrm>
          <a:off x="357158" y="2071678"/>
          <a:ext cx="4132230" cy="4071966"/>
        </p:xfrm>
        <a:graphic>
          <a:graphicData uri="http://schemas.openxmlformats.org/drawingml/2006/chart">
            <c:chart xmlns:c="http://schemas.openxmlformats.org/drawingml/2006/chart" xmlns:r="http://schemas.openxmlformats.org/officeDocument/2006/relationships" r:id="rId6"/>
          </a:graphicData>
        </a:graphic>
      </p:graphicFrame>
      <p:sp>
        <p:nvSpPr>
          <p:cNvPr id="24590" name="TextBox 42"/>
          <p:cNvSpPr txBox="1">
            <a:spLocks noChangeArrowheads="1"/>
          </p:cNvSpPr>
          <p:nvPr/>
        </p:nvSpPr>
        <p:spPr bwMode="auto">
          <a:xfrm>
            <a:off x="714375" y="5929313"/>
            <a:ext cx="2786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1000"/>
              <a:t>Source: Forest Trends and the Ecosystem Marketplace, </a:t>
            </a:r>
            <a:r>
              <a:rPr lang="en-GB" sz="1000" i="1"/>
              <a:t>PES: Market Profiles</a:t>
            </a:r>
            <a:r>
              <a:rPr lang="en-GB" sz="1000"/>
              <a:t>, 2008</a:t>
            </a:r>
          </a:p>
        </p:txBody>
      </p:sp>
      <p:pic>
        <p:nvPicPr>
          <p:cNvPr id="24591" name="Picture 4" descr="C:\Users\nijma.khan\AppData\Local\Temp\wzd2d0\Vison2050images\SUNCORENERGY (1).jp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2300" y="3500438"/>
            <a:ext cx="10366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Rectangle 24"/>
          <p:cNvSpPr>
            <a:spLocks noChangeArrowheads="1"/>
          </p:cNvSpPr>
          <p:nvPr/>
        </p:nvSpPr>
        <p:spPr bwMode="auto">
          <a:xfrm>
            <a:off x="4684713" y="5214938"/>
            <a:ext cx="1030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GB" sz="1200" b="1">
                <a:latin typeface="Calibri" pitchFamily="34" charset="0"/>
              </a:rPr>
              <a:t>FAW</a:t>
            </a:r>
          </a:p>
          <a:p>
            <a:pPr algn="r"/>
            <a:r>
              <a:rPr lang="en-GB" sz="1200" b="1">
                <a:latin typeface="Calibri" pitchFamily="34" charset="0"/>
              </a:rPr>
              <a:t>management</a:t>
            </a:r>
          </a:p>
        </p:txBody>
      </p:sp>
      <p:pic>
        <p:nvPicPr>
          <p:cNvPr id="24593" name="Picture 7" descr="C:\Users\nijma.khan\AppData\Local\Temp\wz1aa9\Vison2050images\Damoen_Saduk_Floating_Market[1].jpg"/>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5250" y="3500438"/>
            <a:ext cx="10382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6" descr="C:\Users\nijma.khan\AppData\Local\Temp\wza683\Vison2050images\SYNGENTA-germ-buds.jpg"/>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5250" y="1857375"/>
            <a:ext cx="10382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9" descr="Preview.png"/>
          <p:cNvPicPr>
            <a:picLocks/>
          </p:cNvPicPr>
          <p:nvPr/>
        </p:nvPicPr>
        <p:blipFill>
          <a:blip r:embed="rId10">
            <a:extLst>
              <a:ext uri="{28A0092B-C50C-407E-A947-70E740481C1C}">
                <a14:useLocalDpi xmlns:a14="http://schemas.microsoft.com/office/drawing/2010/main" val="0"/>
              </a:ext>
            </a:extLst>
          </a:blip>
          <a:srcRect l="2853" b="41333"/>
          <a:stretch>
            <a:fillRect/>
          </a:stretch>
        </p:blipFill>
        <p:spPr bwMode="auto">
          <a:xfrm>
            <a:off x="7715250" y="5000625"/>
            <a:ext cx="10175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lide Number Placeholder 20"/>
          <p:cNvSpPr>
            <a:spLocks noGrp="1"/>
          </p:cNvSpPr>
          <p:nvPr>
            <p:ph type="sldNum" sz="quarter" idx="11"/>
          </p:nvPr>
        </p:nvSpPr>
        <p:spPr/>
        <p:txBody>
          <a:bodyPr/>
          <a:lstStyle/>
          <a:p>
            <a:pPr>
              <a:defRPr/>
            </a:pPr>
            <a:fld id="{DC83CB34-8CA3-445F-96A0-5C9780699B20}" type="slidenum">
              <a:rPr lang="en-US"/>
              <a:pPr>
                <a:defRPr/>
              </a:pPr>
              <a:t>16</a:t>
            </a:fld>
            <a:endParaRPr lang="en-US"/>
          </a:p>
        </p:txBody>
      </p:sp>
      <p:sp>
        <p:nvSpPr>
          <p:cNvPr id="22" name="Footer Placeholder 21"/>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85938" y="0"/>
            <a:ext cx="7358062" cy="1143000"/>
          </a:xfrm>
          <a:ln>
            <a:miter lim="800000"/>
            <a:headEnd/>
            <a:tailEnd/>
          </a:ln>
        </p:spPr>
        <p:txBody>
          <a:bodyPr/>
          <a:lstStyle/>
          <a:p>
            <a:r>
              <a:rPr lang="en-US" smtClean="0"/>
              <a:t>Closing the gap: Reaching the vision</a:t>
            </a:r>
          </a:p>
        </p:txBody>
      </p:sp>
      <p:graphicFrame>
        <p:nvGraphicFramePr>
          <p:cNvPr id="5" name="Content Placeholder 4"/>
          <p:cNvGraphicFramePr>
            <a:graphicFrameLocks noGrp="1"/>
          </p:cNvGraphicFramePr>
          <p:nvPr>
            <p:ph idx="1"/>
          </p:nvPr>
        </p:nvGraphicFramePr>
        <p:xfrm>
          <a:off x="1071563" y="1600200"/>
          <a:ext cx="761523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fld id="{227B71AC-A04F-4908-BBC6-087BCD864D77}" type="slidenum">
              <a:rPr lang="en-US"/>
              <a:pPr>
                <a:defRPr/>
              </a:pPr>
              <a:t>17</a:t>
            </a:fld>
            <a:endParaRPr lang="en-US"/>
          </a:p>
        </p:txBody>
      </p:sp>
      <p:sp>
        <p:nvSpPr>
          <p:cNvPr id="6" name="Footer Placeholder 5"/>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solidFill>
                  <a:schemeClr val="bg1"/>
                </a:solidFill>
              </a:rPr>
              <a:t>The journey begins now!</a:t>
            </a:r>
          </a:p>
        </p:txBody>
      </p:sp>
      <p:pic>
        <p:nvPicPr>
          <p:cNvPr id="26627" name="Picture 3" descr="The pathwa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03425"/>
            <a:ext cx="91440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8647964B-B98F-4572-A97D-32A096B77E92}" type="slidenum">
              <a:rPr lang="en-US"/>
              <a:pPr>
                <a:defRPr/>
              </a:pPr>
              <a:t>18</a:t>
            </a:fld>
            <a:endParaRPr lang="en-US"/>
          </a:p>
        </p:txBody>
      </p:sp>
      <p:sp>
        <p:nvSpPr>
          <p:cNvPr id="6" name="Footer Placeholder 5"/>
          <p:cNvSpPr>
            <a:spLocks noGrp="1"/>
          </p:cNvSpPr>
          <p:nvPr>
            <p:ph type="ftr" sz="quarter" idx="11"/>
          </p:nvPr>
        </p:nvSpPr>
        <p:spPr/>
        <p:txBody>
          <a:bodyPr/>
          <a:lstStyle/>
          <a:p>
            <a:pPr>
              <a:defRPr/>
            </a:pPr>
            <a:r>
              <a:rPr lang="en-US"/>
              <a:t>Vision 2050 – The new agenda for business</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1571625" y="0"/>
            <a:ext cx="7572375" cy="1143000"/>
          </a:xfrm>
          <a:ln>
            <a:miter lim="800000"/>
            <a:headEnd/>
            <a:tailEnd/>
          </a:ln>
        </p:spPr>
        <p:txBody>
          <a:bodyPr/>
          <a:lstStyle/>
          <a:p>
            <a:r>
              <a:rPr lang="en-US" smtClean="0"/>
              <a:t>Further information</a:t>
            </a:r>
          </a:p>
        </p:txBody>
      </p:sp>
      <p:sp>
        <p:nvSpPr>
          <p:cNvPr id="27651" name="Content Placeholder 4"/>
          <p:cNvSpPr>
            <a:spLocks noGrp="1"/>
          </p:cNvSpPr>
          <p:nvPr>
            <p:ph idx="1"/>
          </p:nvPr>
        </p:nvSpPr>
        <p:spPr>
          <a:xfrm>
            <a:off x="1071563" y="1600200"/>
            <a:ext cx="7615237" cy="4525963"/>
          </a:xfrm>
        </p:spPr>
        <p:txBody>
          <a:bodyPr/>
          <a:lstStyle/>
          <a:p>
            <a:r>
              <a:rPr lang="en-US" smtClean="0"/>
              <a:t>More information on:</a:t>
            </a:r>
          </a:p>
          <a:p>
            <a:pPr lvl="1"/>
            <a:r>
              <a:rPr lang="en-US" smtClean="0">
                <a:hlinkClick r:id="rId2"/>
              </a:rPr>
              <a:t>www.wbcsd.org/web/vision2050.htm</a:t>
            </a:r>
            <a:endParaRPr lang="en-US" smtClean="0"/>
          </a:p>
          <a:p>
            <a:r>
              <a:rPr lang="en-US" smtClean="0"/>
              <a:t>Contacts:</a:t>
            </a:r>
          </a:p>
          <a:p>
            <a:pPr lvl="1"/>
            <a:r>
              <a:rPr lang="en-US" smtClean="0"/>
              <a:t>Per Sandberg,</a:t>
            </a:r>
          </a:p>
          <a:p>
            <a:pPr lvl="2"/>
            <a:r>
              <a:rPr lang="en-GB" smtClean="0">
                <a:hlinkClick r:id="rId3"/>
              </a:rPr>
              <a:t>sandberg@wbcsd.org</a:t>
            </a:r>
            <a:r>
              <a:rPr lang="en-GB" smtClean="0"/>
              <a:t> </a:t>
            </a:r>
          </a:p>
          <a:p>
            <a:pPr lvl="2"/>
            <a:r>
              <a:rPr lang="en-GB" smtClean="0"/>
              <a:t>+41 22 8393101</a:t>
            </a:r>
            <a:endParaRPr lang="en-US" smtClean="0"/>
          </a:p>
          <a:p>
            <a:pPr lvl="1"/>
            <a:r>
              <a:rPr lang="en-US" smtClean="0"/>
              <a:t>Kija Kummer, Assistant Manager</a:t>
            </a:r>
          </a:p>
          <a:p>
            <a:pPr lvl="2"/>
            <a:r>
              <a:rPr lang="en-US" smtClean="0">
                <a:hlinkClick r:id="rId4"/>
              </a:rPr>
              <a:t>kummer@wbcsd.org</a:t>
            </a:r>
            <a:endParaRPr lang="en-US" smtClean="0"/>
          </a:p>
          <a:p>
            <a:pPr lvl="2"/>
            <a:r>
              <a:rPr lang="en-US" smtClean="0"/>
              <a:t>+41 22 83931XX</a:t>
            </a:r>
          </a:p>
        </p:txBody>
      </p:sp>
      <p:sp>
        <p:nvSpPr>
          <p:cNvPr id="6" name="Slide Number Placeholder 5"/>
          <p:cNvSpPr>
            <a:spLocks noGrp="1"/>
          </p:cNvSpPr>
          <p:nvPr>
            <p:ph type="sldNum" sz="quarter" idx="11"/>
          </p:nvPr>
        </p:nvSpPr>
        <p:spPr/>
        <p:txBody>
          <a:bodyPr/>
          <a:lstStyle/>
          <a:p>
            <a:pPr>
              <a:defRPr/>
            </a:pPr>
            <a:fld id="{3A1B68AC-8A9A-492C-BE87-C0D595506DA4}" type="slidenum">
              <a:rPr lang="en-US"/>
              <a:pPr>
                <a:defRPr/>
              </a:pPr>
              <a:t>19</a:t>
            </a:fld>
            <a:endParaRPr lang="en-US"/>
          </a:p>
        </p:txBody>
      </p:sp>
      <p:sp>
        <p:nvSpPr>
          <p:cNvPr id="7" name="Footer Placeholder 6"/>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71625" y="0"/>
            <a:ext cx="7572375" cy="1143000"/>
          </a:xfrm>
          <a:ln>
            <a:miter lim="800000"/>
            <a:headEnd/>
            <a:tailEnd/>
          </a:ln>
        </p:spPr>
        <p:txBody>
          <a:bodyPr/>
          <a:lstStyle/>
          <a:p>
            <a:r>
              <a:rPr lang="en-US" smtClean="0"/>
              <a:t>Summary</a:t>
            </a:r>
          </a:p>
        </p:txBody>
      </p:sp>
      <p:graphicFrame>
        <p:nvGraphicFramePr>
          <p:cNvPr id="12" name="Content Placeholder 11"/>
          <p:cNvGraphicFramePr>
            <a:graphicFrameLocks noGrp="1"/>
          </p:cNvGraphicFramePr>
          <p:nvPr>
            <p:ph idx="1"/>
          </p:nvPr>
        </p:nvGraphicFramePr>
        <p:xfrm>
          <a:off x="1071563" y="1600200"/>
          <a:ext cx="761523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p:txBody>
          <a:bodyPr/>
          <a:lstStyle/>
          <a:p>
            <a:pPr>
              <a:defRPr/>
            </a:pPr>
            <a:fld id="{0FEE35DB-B05A-4C88-9095-9E5856DB2C65}" type="slidenum">
              <a:rPr lang="en-US"/>
              <a:pPr>
                <a:defRPr/>
              </a:pPr>
              <a:t>2</a:t>
            </a:fld>
            <a:endParaRPr lang="en-US"/>
          </a:p>
        </p:txBody>
      </p:sp>
      <p:sp>
        <p:nvSpPr>
          <p:cNvPr id="5" name="Footer Placeholder 4"/>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85938" y="0"/>
            <a:ext cx="7358062" cy="1143000"/>
          </a:xfrm>
          <a:ln>
            <a:miter lim="800000"/>
            <a:headEnd/>
            <a:tailEnd/>
          </a:ln>
        </p:spPr>
        <p:txBody>
          <a:bodyPr/>
          <a:lstStyle/>
          <a:p>
            <a:r>
              <a:rPr lang="en-US" smtClean="0"/>
              <a:t>About Vision 2050</a:t>
            </a:r>
          </a:p>
        </p:txBody>
      </p:sp>
      <p:sp>
        <p:nvSpPr>
          <p:cNvPr id="11267" name="Content Placeholder 2"/>
          <p:cNvSpPr>
            <a:spLocks noGrp="1"/>
          </p:cNvSpPr>
          <p:nvPr>
            <p:ph idx="1"/>
          </p:nvPr>
        </p:nvSpPr>
        <p:spPr>
          <a:xfrm>
            <a:off x="1071563" y="1600200"/>
            <a:ext cx="7615237" cy="4525963"/>
          </a:xfrm>
        </p:spPr>
        <p:txBody>
          <a:bodyPr/>
          <a:lstStyle/>
          <a:p>
            <a:r>
              <a:rPr lang="en-US" smtClean="0"/>
              <a:t>The vision concept and the 2050 timeframe provide a clear and feasible goal for…</a:t>
            </a:r>
          </a:p>
          <a:p>
            <a:pPr lvl="1"/>
            <a:r>
              <a:rPr lang="en-US" smtClean="0"/>
              <a:t>Identifying</a:t>
            </a:r>
            <a:r>
              <a:rPr lang="en-US" b="1" smtClean="0"/>
              <a:t> </a:t>
            </a:r>
            <a:r>
              <a:rPr lang="en-US" smtClean="0"/>
              <a:t>the</a:t>
            </a:r>
            <a:r>
              <a:rPr lang="en-US" b="1" smtClean="0"/>
              <a:t> </a:t>
            </a:r>
            <a:r>
              <a:rPr lang="en-US" b="1" smtClean="0">
                <a:solidFill>
                  <a:srgbClr val="29489F"/>
                </a:solidFill>
              </a:rPr>
              <a:t>gap </a:t>
            </a:r>
            <a:r>
              <a:rPr lang="en-US" smtClean="0"/>
              <a:t>between today and 2050</a:t>
            </a:r>
          </a:p>
          <a:p>
            <a:pPr lvl="1"/>
            <a:r>
              <a:rPr lang="en-US" smtClean="0"/>
              <a:t>Developing a </a:t>
            </a:r>
            <a:r>
              <a:rPr lang="en-US" b="1" smtClean="0">
                <a:solidFill>
                  <a:srgbClr val="29489F"/>
                </a:solidFill>
              </a:rPr>
              <a:t>pathway </a:t>
            </a:r>
            <a:r>
              <a:rPr lang="en-US" smtClean="0"/>
              <a:t>and areas of action</a:t>
            </a:r>
          </a:p>
          <a:p>
            <a:pPr lvl="1"/>
            <a:r>
              <a:rPr lang="en-US" smtClean="0"/>
              <a:t>Clarifying the </a:t>
            </a:r>
            <a:r>
              <a:rPr lang="en-US" b="1" smtClean="0">
                <a:solidFill>
                  <a:srgbClr val="29489F"/>
                </a:solidFill>
              </a:rPr>
              <a:t>business perspective</a:t>
            </a:r>
          </a:p>
          <a:p>
            <a:pPr lvl="1"/>
            <a:r>
              <a:rPr lang="en-US" smtClean="0"/>
              <a:t>Quantifying </a:t>
            </a:r>
            <a:r>
              <a:rPr lang="en-US" b="1" smtClean="0">
                <a:solidFill>
                  <a:srgbClr val="29489F"/>
                </a:solidFill>
              </a:rPr>
              <a:t>market potential</a:t>
            </a:r>
          </a:p>
          <a:p>
            <a:pPr lvl="1"/>
            <a:r>
              <a:rPr lang="en-US" smtClean="0"/>
              <a:t>Agreeing on action points and </a:t>
            </a:r>
            <a:r>
              <a:rPr lang="en-US" b="1" smtClean="0">
                <a:solidFill>
                  <a:srgbClr val="29489F"/>
                </a:solidFill>
              </a:rPr>
              <a:t>next steps</a:t>
            </a:r>
          </a:p>
        </p:txBody>
      </p:sp>
      <p:sp>
        <p:nvSpPr>
          <p:cNvPr id="4" name="Slide Number Placeholder 3"/>
          <p:cNvSpPr>
            <a:spLocks noGrp="1"/>
          </p:cNvSpPr>
          <p:nvPr>
            <p:ph type="sldNum" sz="quarter" idx="11"/>
          </p:nvPr>
        </p:nvSpPr>
        <p:spPr/>
        <p:txBody>
          <a:bodyPr/>
          <a:lstStyle/>
          <a:p>
            <a:pPr>
              <a:defRPr/>
            </a:pPr>
            <a:fld id="{3ECE3E77-D37B-4A82-BB58-5F20C78A78DD}" type="slidenum">
              <a:rPr lang="en-US"/>
              <a:pPr>
                <a:defRPr/>
              </a:pPr>
              <a:t>3</a:t>
            </a:fld>
            <a:endParaRPr lang="en-US"/>
          </a:p>
        </p:txBody>
      </p:sp>
      <p:sp>
        <p:nvSpPr>
          <p:cNvPr id="5" name="Footer Placeholder 4"/>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85938" y="0"/>
            <a:ext cx="7358062" cy="1143000"/>
          </a:xfrm>
          <a:ln>
            <a:miter lim="800000"/>
            <a:headEnd/>
            <a:tailEnd/>
          </a:ln>
        </p:spPr>
        <p:txBody>
          <a:bodyPr/>
          <a:lstStyle/>
          <a:p>
            <a:r>
              <a:rPr lang="en-US" smtClean="0"/>
              <a:t>A collaborative effort involving 29 companies</a:t>
            </a:r>
          </a:p>
        </p:txBody>
      </p:sp>
      <p:sp>
        <p:nvSpPr>
          <p:cNvPr id="4" name="Rectangle 3"/>
          <p:cNvSpPr/>
          <p:nvPr/>
        </p:nvSpPr>
        <p:spPr>
          <a:xfrm>
            <a:off x="458788" y="5124450"/>
            <a:ext cx="3167062" cy="947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2292" name="Picture 36" descr="Umic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5572125"/>
            <a:ext cx="15732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Alco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1403350"/>
            <a:ext cx="8620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8" descr="Volkswagen-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7688" y="5732463"/>
            <a:ext cx="2128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9" descr="Evoni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57813" y="2427288"/>
            <a:ext cx="1479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0" descr="Fortum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86625" y="2438400"/>
            <a:ext cx="146526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1" descr="Holcim.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29313" y="3143250"/>
            <a:ext cx="12795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42" descr="Infosy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72375" y="3228975"/>
            <a:ext cx="1146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3" descr="PricewaterhouseCooper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378200" y="4186238"/>
            <a:ext cx="25511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44" descr="Sony.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5750" y="5003800"/>
            <a:ext cx="116681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45" descr="storebrand.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28813" y="5035550"/>
            <a:ext cx="18843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46" descr="Syngenta.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57688" y="4884738"/>
            <a:ext cx="1343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47" descr="Toyota1.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286625" y="4960938"/>
            <a:ext cx="157321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48" descr="RioTinto_RGB.eps"/>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61250" y="4127500"/>
            <a:ext cx="1397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49" descr="GDF-SUEZ.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14313" y="3197225"/>
            <a:ext cx="19510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50" descr="Grupo Nueva.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3160713"/>
            <a:ext cx="9112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51" descr="Osaka Gas.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85750" y="4000500"/>
            <a:ext cx="7762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15125" y="5746750"/>
            <a:ext cx="21859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71875" y="3251200"/>
            <a:ext cx="20589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6500" y="4786313"/>
            <a:ext cx="6572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4" descr="http://www.cop-projekt.de/images/Vattenfall-Logo.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71688" y="5681663"/>
            <a:ext cx="21288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33" descr="Allianz.jp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429000" y="1462088"/>
            <a:ext cx="17145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57" descr="Eskom.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643313" y="2357438"/>
            <a:ext cx="15621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58" descr="E-on.jp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214563" y="2463800"/>
            <a:ext cx="10144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429500" y="1420813"/>
            <a:ext cx="14001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60" descr="ArcelorMittal.jp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5500688" y="1422400"/>
            <a:ext cx="146843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35" descr="pg_logo_blue[1].JPG"/>
          <p:cNvPicPr>
            <a:picLocks noChangeAspect="1"/>
          </p:cNvPicPr>
          <p:nvPr/>
        </p:nvPicPr>
        <p:blipFill>
          <a:blip r:embed="rId28">
            <a:extLst>
              <a:ext uri="{28A0092B-C50C-407E-A947-70E740481C1C}">
                <a14:useLocalDpi xmlns:a14="http://schemas.microsoft.com/office/drawing/2010/main" val="0"/>
              </a:ext>
            </a:extLst>
          </a:blip>
          <a:srcRect l="12114" t="20190" r="12114" b="20190"/>
          <a:stretch>
            <a:fillRect/>
          </a:stretch>
        </p:blipFill>
        <p:spPr bwMode="auto">
          <a:xfrm>
            <a:off x="6254750" y="4108450"/>
            <a:ext cx="10318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34" descr="Philips_mainlogo_full_global.gif"/>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379538" y="4108450"/>
            <a:ext cx="18351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63" descr="Duke Energy.jpg"/>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357188" y="2406650"/>
            <a:ext cx="13970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7188" y="1285875"/>
            <a:ext cx="150495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Slide Number Placeholder 33"/>
          <p:cNvSpPr>
            <a:spLocks noGrp="1"/>
          </p:cNvSpPr>
          <p:nvPr>
            <p:ph type="sldNum" sz="quarter" idx="11"/>
          </p:nvPr>
        </p:nvSpPr>
        <p:spPr/>
        <p:txBody>
          <a:bodyPr/>
          <a:lstStyle/>
          <a:p>
            <a:pPr>
              <a:defRPr/>
            </a:pPr>
            <a:fld id="{752E5245-848D-4443-AFA3-82EFDF4A36E6}" type="slidenum">
              <a:rPr lang="en-US"/>
              <a:pPr>
                <a:defRPr/>
              </a:pPr>
              <a:t>4</a:t>
            </a:fld>
            <a:endParaRPr lang="en-US"/>
          </a:p>
        </p:txBody>
      </p:sp>
      <p:sp>
        <p:nvSpPr>
          <p:cNvPr id="35" name="Footer Placeholder 34"/>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85938" y="0"/>
            <a:ext cx="7358062" cy="1143000"/>
          </a:xfrm>
          <a:ln>
            <a:miter lim="800000"/>
            <a:headEnd/>
            <a:tailEnd/>
          </a:ln>
        </p:spPr>
        <p:txBody>
          <a:bodyPr/>
          <a:lstStyle/>
          <a:p>
            <a:r>
              <a:rPr lang="en-US" smtClean="0"/>
              <a:t>A global business dialogue</a:t>
            </a:r>
          </a:p>
        </p:txBody>
      </p:sp>
      <p:pic>
        <p:nvPicPr>
          <p:cNvPr id="13315" name="Content Placeholder 3" descr="Map dialogue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41438" y="1600200"/>
            <a:ext cx="7075487" cy="4525963"/>
          </a:xfrm>
        </p:spPr>
      </p:pic>
      <p:sp>
        <p:nvSpPr>
          <p:cNvPr id="5" name="Oval 4"/>
          <p:cNvSpPr/>
          <p:nvPr/>
        </p:nvSpPr>
        <p:spPr>
          <a:xfrm>
            <a:off x="7258050" y="3829050"/>
            <a:ext cx="100013" cy="100013"/>
          </a:xfrm>
          <a:prstGeom prst="ellipse">
            <a:avLst/>
          </a:prstGeom>
          <a:solidFill>
            <a:srgbClr val="92D050"/>
          </a:solidFill>
          <a:ln w="3175">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7" name="TextBox 5"/>
          <p:cNvSpPr txBox="1">
            <a:spLocks noChangeArrowheads="1"/>
          </p:cNvSpPr>
          <p:nvPr/>
        </p:nvSpPr>
        <p:spPr bwMode="auto">
          <a:xfrm>
            <a:off x="7318375" y="3800475"/>
            <a:ext cx="874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700">
                <a:latin typeface="Verdana" pitchFamily="34" charset="0"/>
              </a:rPr>
              <a:t>Washington DC</a:t>
            </a:r>
          </a:p>
        </p:txBody>
      </p:sp>
      <p:sp>
        <p:nvSpPr>
          <p:cNvPr id="7" name="Slide Number Placeholder 6"/>
          <p:cNvSpPr>
            <a:spLocks noGrp="1"/>
          </p:cNvSpPr>
          <p:nvPr>
            <p:ph type="sldNum" sz="quarter" idx="11"/>
          </p:nvPr>
        </p:nvSpPr>
        <p:spPr/>
        <p:txBody>
          <a:bodyPr/>
          <a:lstStyle/>
          <a:p>
            <a:pPr>
              <a:defRPr/>
            </a:pPr>
            <a:fld id="{55064DB1-B47F-4577-82D5-B68E3DC1A471}" type="slidenum">
              <a:rPr lang="en-US"/>
              <a:pPr>
                <a:defRPr/>
              </a:pPr>
              <a:t>5</a:t>
            </a:fld>
            <a:endParaRPr lang="en-US"/>
          </a:p>
        </p:txBody>
      </p:sp>
      <p:sp>
        <p:nvSpPr>
          <p:cNvPr id="8" name="Footer Placeholder 7"/>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85938" y="0"/>
            <a:ext cx="7358062" cy="1143000"/>
          </a:xfrm>
          <a:ln>
            <a:miter lim="800000"/>
            <a:headEnd/>
            <a:tailEnd/>
          </a:ln>
        </p:spPr>
        <p:txBody>
          <a:bodyPr/>
          <a:lstStyle/>
          <a:p>
            <a:r>
              <a:rPr lang="en-US" smtClean="0"/>
              <a:t>The different steps of the </a:t>
            </a:r>
            <a:r>
              <a:rPr lang="en-US" i="1" smtClean="0"/>
              <a:t>Vision 2050 </a:t>
            </a:r>
            <a:r>
              <a:rPr lang="en-US" smtClean="0"/>
              <a:t>project</a:t>
            </a:r>
          </a:p>
        </p:txBody>
      </p:sp>
      <p:graphicFrame>
        <p:nvGraphicFramePr>
          <p:cNvPr id="4" name="Diagram 3"/>
          <p:cNvGraphicFramePr/>
          <p:nvPr/>
        </p:nvGraphicFramePr>
        <p:xfrm>
          <a:off x="1857356" y="18573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1"/>
          </p:nvPr>
        </p:nvSpPr>
        <p:spPr/>
        <p:txBody>
          <a:bodyPr/>
          <a:lstStyle/>
          <a:p>
            <a:pPr>
              <a:defRPr/>
            </a:pPr>
            <a:fld id="{68FFDAB7-8DCE-4847-AAC1-81F65DFF82CC}" type="slidenum">
              <a:rPr lang="en-US"/>
              <a:pPr>
                <a:defRPr/>
              </a:pPr>
              <a:t>6</a:t>
            </a:fld>
            <a:endParaRPr lang="en-US"/>
          </a:p>
        </p:txBody>
      </p:sp>
      <p:sp>
        <p:nvSpPr>
          <p:cNvPr id="6" name="Footer Placeholder 5"/>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85938" y="0"/>
            <a:ext cx="7358062" cy="1143000"/>
          </a:xfrm>
          <a:ln>
            <a:miter lim="800000"/>
            <a:headEnd/>
            <a:tailEnd/>
          </a:ln>
        </p:spPr>
        <p:txBody>
          <a:bodyPr/>
          <a:lstStyle/>
          <a:p>
            <a:r>
              <a:rPr lang="en-US" smtClean="0"/>
              <a:t>A business-as-usual outlook to 2050: Growth and degradation</a:t>
            </a:r>
          </a:p>
        </p:txBody>
      </p:sp>
      <p:pic>
        <p:nvPicPr>
          <p:cNvPr id="15363" name="Picture 3" descr="D:\My Documents\Vision 2050\Figures\BAU Outlook\World population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428750"/>
            <a:ext cx="2724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D:\My Documents\Vision 2050\Figures\BAU Outlook\Economic power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3143250"/>
            <a:ext cx="2724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D:\My Documents\Vision 2050\Figures\BAU Outlook\Middle class_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4857750"/>
            <a:ext cx="2724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D:\My Documents\Vision 2050\Figures\BAU Outlook\GHG emissions_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1428750"/>
            <a:ext cx="2724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D:\My Documents\Vision 2050\Figures\BAU Outlook\Water stress_smal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0" y="3143250"/>
            <a:ext cx="27241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D:\My Documents\Vision 2050\Figures\BAU Outlook\Oil peak_sma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750" y="4857750"/>
            <a:ext cx="2724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p Arrow 9"/>
          <p:cNvSpPr/>
          <p:nvPr/>
        </p:nvSpPr>
        <p:spPr>
          <a:xfrm rot="2578527">
            <a:off x="673100" y="3221038"/>
            <a:ext cx="357188" cy="857250"/>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Up Arrow 10"/>
          <p:cNvSpPr/>
          <p:nvPr/>
        </p:nvSpPr>
        <p:spPr>
          <a:xfrm rot="7978527">
            <a:off x="7971631" y="3137694"/>
            <a:ext cx="357188" cy="85725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lide Number Placeholder 11"/>
          <p:cNvSpPr>
            <a:spLocks noGrp="1"/>
          </p:cNvSpPr>
          <p:nvPr>
            <p:ph type="sldNum" sz="quarter" idx="11"/>
          </p:nvPr>
        </p:nvSpPr>
        <p:spPr/>
        <p:txBody>
          <a:bodyPr/>
          <a:lstStyle/>
          <a:p>
            <a:pPr>
              <a:defRPr/>
            </a:pPr>
            <a:fld id="{F01BB506-26C6-470C-979A-A0FEEDE93983}" type="slidenum">
              <a:rPr lang="en-US"/>
              <a:pPr>
                <a:defRPr/>
              </a:pPr>
              <a:t>7</a:t>
            </a:fld>
            <a:endParaRPr lang="en-US"/>
          </a:p>
        </p:txBody>
      </p:sp>
      <p:sp>
        <p:nvSpPr>
          <p:cNvPr id="13" name="Footer Placeholder 12"/>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85938" y="0"/>
            <a:ext cx="7358062" cy="1143000"/>
          </a:xfrm>
          <a:ln>
            <a:miter lim="800000"/>
            <a:headEnd/>
            <a:tailEnd/>
          </a:ln>
        </p:spPr>
        <p:txBody>
          <a:bodyPr/>
          <a:lstStyle/>
          <a:p>
            <a:r>
              <a:rPr lang="en-US" sz="2800" smtClean="0"/>
              <a:t>Meeting the dual goals of sustainability: High human development and low ecological impact</a:t>
            </a:r>
          </a:p>
        </p:txBody>
      </p:sp>
      <p:pic>
        <p:nvPicPr>
          <p:cNvPr id="16387" name="Content Placeholder 3" descr="Global footprint.jpg"/>
          <p:cNvPicPr>
            <a:picLocks noGrp="1" noChangeAspect="1"/>
          </p:cNvPicPr>
          <p:nvPr>
            <p:ph idx="1"/>
          </p:nvPr>
        </p:nvPicPr>
        <p:blipFill>
          <a:blip r:embed="rId3">
            <a:extLst>
              <a:ext uri="{28A0092B-C50C-407E-A947-70E740481C1C}">
                <a14:useLocalDpi xmlns:a14="http://schemas.microsoft.com/office/drawing/2010/main" val="0"/>
              </a:ext>
            </a:extLst>
          </a:blip>
          <a:srcRect t="7260"/>
          <a:stretch>
            <a:fillRect/>
          </a:stretch>
        </p:blipFill>
        <p:spPr>
          <a:xfrm>
            <a:off x="1500188" y="1482725"/>
            <a:ext cx="6165850" cy="4643438"/>
          </a:xfrm>
        </p:spPr>
      </p:pic>
      <p:sp>
        <p:nvSpPr>
          <p:cNvPr id="5" name="Slide Number Placeholder 4"/>
          <p:cNvSpPr>
            <a:spLocks noGrp="1"/>
          </p:cNvSpPr>
          <p:nvPr>
            <p:ph type="sldNum" sz="quarter" idx="11"/>
          </p:nvPr>
        </p:nvSpPr>
        <p:spPr/>
        <p:txBody>
          <a:bodyPr/>
          <a:lstStyle/>
          <a:p>
            <a:pPr>
              <a:defRPr/>
            </a:pPr>
            <a:fld id="{C8159E46-B694-4302-A2EC-E06418A0829C}" type="slidenum">
              <a:rPr lang="en-US"/>
              <a:pPr>
                <a:defRPr/>
              </a:pPr>
              <a:t>8</a:t>
            </a:fld>
            <a:endParaRPr lang="en-US"/>
          </a:p>
        </p:txBody>
      </p:sp>
      <p:sp>
        <p:nvSpPr>
          <p:cNvPr id="6" name="Footer Placeholder 5"/>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85938" y="0"/>
            <a:ext cx="7358062" cy="1143000"/>
          </a:xfrm>
          <a:ln>
            <a:miter lim="800000"/>
            <a:headEnd/>
            <a:tailEnd/>
          </a:ln>
        </p:spPr>
        <p:txBody>
          <a:bodyPr/>
          <a:lstStyle/>
          <a:p>
            <a:r>
              <a:rPr lang="en-US" smtClean="0"/>
              <a:t> The Vision: Nine billion people living well, within the limits of the planet</a:t>
            </a:r>
          </a:p>
        </p:txBody>
      </p:sp>
      <p:graphicFrame>
        <p:nvGraphicFramePr>
          <p:cNvPr id="6" name="Content Placeholder 5"/>
          <p:cNvGraphicFramePr>
            <a:graphicFrameLocks noGrp="1"/>
          </p:cNvGraphicFramePr>
          <p:nvPr>
            <p:ph idx="1"/>
          </p:nvPr>
        </p:nvGraphicFramePr>
        <p:xfrm>
          <a:off x="642910" y="1357298"/>
          <a:ext cx="8023936" cy="476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fld id="{BF9C2355-1FFA-457D-AE2B-3CB17A0F6702}" type="slidenum">
              <a:rPr lang="en-US"/>
              <a:pPr>
                <a:defRPr/>
              </a:pPr>
              <a:t>9</a:t>
            </a:fld>
            <a:endParaRPr lang="en-US"/>
          </a:p>
        </p:txBody>
      </p:sp>
      <p:sp>
        <p:nvSpPr>
          <p:cNvPr id="5" name="Footer Placeholder 4"/>
          <p:cNvSpPr>
            <a:spLocks noGrp="1"/>
          </p:cNvSpPr>
          <p:nvPr>
            <p:ph type="ftr" sz="quarter" idx="10"/>
          </p:nvPr>
        </p:nvSpPr>
        <p:spPr/>
        <p:txBody>
          <a:bodyPr/>
          <a:lstStyle/>
          <a:p>
            <a:pPr>
              <a:defRPr/>
            </a:pPr>
            <a:r>
              <a:rPr lang="en-US"/>
              <a:t>Vision 2050 – The new agenda for business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TotalTime>
  <Words>4725</Words>
  <Application>Microsoft Office PowerPoint</Application>
  <PresentationFormat>On-screen Show (4:3)</PresentationFormat>
  <Paragraphs>258</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Arial</vt:lpstr>
      <vt:lpstr>Courier New</vt:lpstr>
      <vt:lpstr>Verdana</vt:lpstr>
      <vt:lpstr>Office Theme</vt:lpstr>
      <vt:lpstr>PowerPoint Presentation</vt:lpstr>
      <vt:lpstr>Summary</vt:lpstr>
      <vt:lpstr>About Vision 2050</vt:lpstr>
      <vt:lpstr>A collaborative effort involving 29 companies</vt:lpstr>
      <vt:lpstr>A global business dialogue</vt:lpstr>
      <vt:lpstr>The different steps of the Vision 2050 project</vt:lpstr>
      <vt:lpstr>A business-as-usual outlook to 2050: Growth and degradation</vt:lpstr>
      <vt:lpstr>Meeting the dual goals of sustainability: High human development and low ecological impact</vt:lpstr>
      <vt:lpstr> The Vision: Nine billion people living well, within the limits of the planet</vt:lpstr>
      <vt:lpstr>The pathway to 2050 and its nine elements</vt:lpstr>
      <vt:lpstr>The pathway to 2050 and its nine elements</vt:lpstr>
      <vt:lpstr>Economic estimates</vt:lpstr>
      <vt:lpstr>Ecological estimates</vt:lpstr>
      <vt:lpstr>Opportunities: Business domains for the next decade</vt:lpstr>
      <vt:lpstr>Opportunities: Business domains for the next decade</vt:lpstr>
      <vt:lpstr>Improving biocapacity and managing ecosystems</vt:lpstr>
      <vt:lpstr>Closing the gap: Reaching the vision</vt:lpstr>
      <vt:lpstr>The journey begins now!</vt:lpstr>
      <vt:lpstr>Further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2050</dc:title>
  <dc:creator>Olivier Vilaca</dc:creator>
  <cp:lastModifiedBy>Todd VanGordon</cp:lastModifiedBy>
  <cp:revision>12</cp:revision>
  <dcterms:created xsi:type="dcterms:W3CDTF">2010-02-24T08:17:35Z</dcterms:created>
  <dcterms:modified xsi:type="dcterms:W3CDTF">2012-08-13T15:13:47Z</dcterms:modified>
</cp:coreProperties>
</file>