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6" r:id="rId2"/>
    <p:sldId id="257" r:id="rId3"/>
    <p:sldId id="268" r:id="rId4"/>
    <p:sldId id="269" r:id="rId5"/>
    <p:sldId id="270" r:id="rId6"/>
    <p:sldId id="271" r:id="rId7"/>
    <p:sldId id="264" r:id="rId8"/>
    <p:sldId id="266"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182"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BC533F5-CC50-48FD-8302-A6CD89984F19}" type="slidenum">
              <a:rPr lang="en-US" smtClean="0"/>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C533F5-CC50-48FD-8302-A6CD89984F19}"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C533F5-CC50-48FD-8302-A6CD89984F19}"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C533F5-CC50-48FD-8302-A6CD89984F19}" type="slidenum">
              <a:rPr lang="en-US" smtClean="0"/>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7BC533F5-CC50-48FD-8302-A6CD89984F19}"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C533F5-CC50-48FD-8302-A6CD89984F19}" type="slidenum">
              <a:rPr lang="en-US" smtClean="0"/>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BC533F5-CC50-48FD-8302-A6CD89984F19}" type="slidenum">
              <a:rPr lang="en-US" smtClean="0"/>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BC533F5-CC50-48FD-8302-A6CD89984F19}" type="slidenum">
              <a:rPr lang="en-US" smtClean="0"/>
              <a:t>‹#›</a:t>
            </a:fld>
            <a:endParaRPr lang="en-US" dirty="0"/>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BC533F5-CC50-48FD-8302-A6CD89984F19}" type="slidenum">
              <a:rPr lang="en-US" smtClean="0"/>
              <a:t>‹#›</a:t>
            </a:fld>
            <a:endParaRPr lang="en-US" dirty="0"/>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C533F5-CC50-48FD-8302-A6CD89984F19}" type="slidenum">
              <a:rPr lang="en-US" smtClean="0"/>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5D0C55F-888B-4578-81BD-BF7DAA7CE23F}" type="datetimeFigureOut">
              <a:rPr lang="en-US" smtClean="0"/>
              <a:t>12/1/2014</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7BC533F5-CC50-48FD-8302-A6CD89984F19}" type="slidenum">
              <a:rPr lang="en-US" smtClean="0"/>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5D0C55F-888B-4578-81BD-BF7DAA7CE23F}" type="datetimeFigureOut">
              <a:rPr lang="en-US" smtClean="0"/>
              <a:t>12/1/2014</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BC533F5-CC50-48FD-8302-A6CD89984F1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ransition spd="med">
    <p:fade/>
  </p:transition>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package-testing@amazon.co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dirty="0" smtClean="0"/>
              <a:t>Transportation, Handling, and Testing Standards Update</a:t>
            </a:r>
          </a:p>
          <a:p>
            <a:r>
              <a:rPr lang="en-US" dirty="0" smtClean="0"/>
              <a:t>12/3/14</a:t>
            </a:r>
          </a:p>
          <a:p>
            <a:r>
              <a:rPr lang="en-US" dirty="0" smtClean="0"/>
              <a:t>Bryan Williams</a:t>
            </a:r>
          </a:p>
          <a:p>
            <a:r>
              <a:rPr lang="en-US" dirty="0" smtClean="0"/>
              <a:t>Adeola Akinola</a:t>
            </a:r>
          </a:p>
        </p:txBody>
      </p:sp>
      <p:sp>
        <p:nvSpPr>
          <p:cNvPr id="2" name="Title 1"/>
          <p:cNvSpPr>
            <a:spLocks noGrp="1"/>
          </p:cNvSpPr>
          <p:nvPr>
            <p:ph type="ctrTitle"/>
          </p:nvPr>
        </p:nvSpPr>
        <p:spPr/>
        <p:txBody>
          <a:bodyPr>
            <a:normAutofit fontScale="90000"/>
          </a:bodyPr>
          <a:lstStyle/>
          <a:p>
            <a:r>
              <a:rPr lang="en-US" sz="4800" dirty="0" smtClean="0"/>
              <a:t>IOPP Transport Packaging Committee</a:t>
            </a:r>
            <a:endParaRPr lang="en-US" sz="4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Tree>
    <p:extLst>
      <p:ext uri="{BB962C8B-B14F-4D97-AF65-F5344CB8AC3E}">
        <p14:creationId xmlns:p14="http://schemas.microsoft.com/office/powerpoint/2010/main" val="3276900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ISTA Standards Update</a:t>
            </a:r>
            <a:endParaRPr lang="en-US" dirty="0"/>
          </a:p>
        </p:txBody>
      </p:sp>
      <p:sp>
        <p:nvSpPr>
          <p:cNvPr id="3" name="Content Placeholder 2"/>
          <p:cNvSpPr>
            <a:spLocks noGrp="1"/>
          </p:cNvSpPr>
          <p:nvPr>
            <p:ph sz="quarter" idx="1"/>
          </p:nvPr>
        </p:nvSpPr>
        <p:spPr>
          <a:xfrm>
            <a:off x="228600" y="1295400"/>
            <a:ext cx="8686800" cy="4572000"/>
          </a:xfrm>
        </p:spPr>
        <p:txBody>
          <a:bodyPr>
            <a:normAutofit/>
          </a:bodyPr>
          <a:lstStyle/>
          <a:p>
            <a:r>
              <a:rPr lang="en-US" b="1" dirty="0" smtClean="0"/>
              <a:t>ANSI Accreditation Approved </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ANSI’s Executive Standards Council (</a:t>
            </a:r>
            <a:r>
              <a:rPr lang="en-US" kern="0" dirty="0" err="1">
                <a:solidFill>
                  <a:srgbClr val="000000"/>
                </a:solidFill>
              </a:rPr>
              <a:t>ExSC</a:t>
            </a:r>
            <a:r>
              <a:rPr lang="en-US" kern="0" dirty="0">
                <a:solidFill>
                  <a:srgbClr val="000000"/>
                </a:solidFill>
              </a:rPr>
              <a:t>) approved ISTA as an ANSI Accredited Standards Developer under its proposed operating procedures for documenting consensus on ISTA-sponsored American National Standards.</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A Test Series Group (TSG) is the consensus body responsible for voting on proposed new ISTA Test Protocols, technical revisions to existing and reaffirmation of existing ISTA Protocols and addition/termination of TSG members.  The TSG must strictly observe rules regarding antitrust.</a:t>
            </a:r>
            <a:endParaRPr lang="en-US" dirty="0" smtClean="0"/>
          </a:p>
        </p:txBody>
      </p:sp>
    </p:spTree>
    <p:extLst>
      <p:ext uri="{BB962C8B-B14F-4D97-AF65-F5344CB8AC3E}">
        <p14:creationId xmlns:p14="http://schemas.microsoft.com/office/powerpoint/2010/main" val="1571986024"/>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ISTA Standards Update</a:t>
            </a:r>
            <a:endParaRPr lang="en-US" dirty="0"/>
          </a:p>
        </p:txBody>
      </p:sp>
      <p:sp>
        <p:nvSpPr>
          <p:cNvPr id="3" name="Content Placeholder 2"/>
          <p:cNvSpPr>
            <a:spLocks noGrp="1"/>
          </p:cNvSpPr>
          <p:nvPr>
            <p:ph sz="quarter" idx="1"/>
          </p:nvPr>
        </p:nvSpPr>
        <p:spPr>
          <a:xfrm>
            <a:off x="228600" y="1295400"/>
            <a:ext cx="8686800" cy="5334000"/>
          </a:xfrm>
        </p:spPr>
        <p:txBody>
          <a:bodyPr>
            <a:normAutofit/>
          </a:bodyPr>
          <a:lstStyle/>
          <a:p>
            <a:r>
              <a:rPr lang="en-US" b="1" dirty="0" smtClean="0"/>
              <a:t>Standard 20 Rev. 2 Approved </a:t>
            </a:r>
          </a:p>
          <a:p>
            <a:pPr lvl="1" eaLnBrk="0" hangingPunct="0">
              <a:spcBef>
                <a:spcPts val="1200"/>
              </a:spcBef>
              <a:spcAft>
                <a:spcPts val="1200"/>
              </a:spcAft>
              <a:buClr>
                <a:srgbClr val="C00000"/>
              </a:buClr>
              <a:buSzPct val="75000"/>
              <a:buFont typeface="Arial" panose="020B0604020202020204" pitchFamily="34" charset="0"/>
              <a:buChar char="•"/>
            </a:pPr>
            <a:r>
              <a:rPr lang="en-US" dirty="0"/>
              <a:t>The second revision to Standard 20 was voted on and approved by the Thermal Council</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Standard 20 was 45 pages – Now ~25 pages</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Contains references to industry guidelines</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Aligned with FDA process validation guidance</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Data package examples (nearly 1000 pages) replaced by a 17 page book</a:t>
            </a:r>
          </a:p>
          <a:p>
            <a:pPr lvl="1" eaLnBrk="0" hangingPunct="0">
              <a:spcBef>
                <a:spcPts val="1200"/>
              </a:spcBef>
              <a:spcAft>
                <a:spcPts val="1200"/>
              </a:spcAft>
              <a:buClr>
                <a:srgbClr val="C00000"/>
              </a:buClr>
              <a:buSzPct val="75000"/>
              <a:buFont typeface="Arial" panose="020B0604020202020204" pitchFamily="34" charset="0"/>
              <a:buChar char="•"/>
            </a:pPr>
            <a:r>
              <a:rPr lang="en-US" kern="0" dirty="0">
                <a:solidFill>
                  <a:srgbClr val="000000"/>
                </a:solidFill>
              </a:rPr>
              <a:t>A more science based method to the number of thermocouples required and their location in the shipper.</a:t>
            </a:r>
          </a:p>
        </p:txBody>
      </p:sp>
    </p:spTree>
    <p:extLst>
      <p:ext uri="{BB962C8B-B14F-4D97-AF65-F5344CB8AC3E}">
        <p14:creationId xmlns:p14="http://schemas.microsoft.com/office/powerpoint/2010/main" val="221872801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ISTA Standards Update</a:t>
            </a:r>
            <a:endParaRPr lang="en-US" dirty="0"/>
          </a:p>
        </p:txBody>
      </p:sp>
      <p:sp>
        <p:nvSpPr>
          <p:cNvPr id="3" name="Content Placeholder 2"/>
          <p:cNvSpPr>
            <a:spLocks noGrp="1"/>
          </p:cNvSpPr>
          <p:nvPr>
            <p:ph sz="quarter" idx="1"/>
          </p:nvPr>
        </p:nvSpPr>
        <p:spPr>
          <a:xfrm>
            <a:off x="228600" y="1295400"/>
            <a:ext cx="8686800" cy="5334000"/>
          </a:xfrm>
        </p:spPr>
        <p:txBody>
          <a:bodyPr>
            <a:normAutofit/>
          </a:bodyPr>
          <a:lstStyle/>
          <a:p>
            <a:r>
              <a:rPr lang="en-US" b="1" dirty="0"/>
              <a:t>Project 6-AMAZON.com-B</a:t>
            </a:r>
            <a:r>
              <a:rPr lang="en-US" b="1" dirty="0" smtClean="0"/>
              <a:t> </a:t>
            </a:r>
          </a:p>
          <a:p>
            <a:pPr lvl="1">
              <a:spcBef>
                <a:spcPts val="1200"/>
              </a:spcBef>
              <a:spcAft>
                <a:spcPts val="1200"/>
              </a:spcAft>
              <a:buClr>
                <a:srgbClr val="C00000"/>
              </a:buClr>
              <a:buFont typeface="Arial" panose="020B0604020202020204" pitchFamily="34" charset="0"/>
              <a:buChar char="•"/>
            </a:pPr>
            <a:r>
              <a:rPr lang="en-US" dirty="0" smtClean="0"/>
              <a:t>General </a:t>
            </a:r>
            <a:r>
              <a:rPr lang="en-US" dirty="0"/>
              <a:t>simulation test for heavy and/or bulky packaged-products shipped through Amazon’s distribution </a:t>
            </a:r>
            <a:r>
              <a:rPr lang="en-US" dirty="0" smtClean="0"/>
              <a:t>system.</a:t>
            </a:r>
            <a:endParaRPr lang="en-US" dirty="0"/>
          </a:p>
          <a:p>
            <a:pPr lvl="1">
              <a:spcBef>
                <a:spcPts val="1200"/>
              </a:spcBef>
              <a:spcAft>
                <a:spcPts val="1200"/>
              </a:spcAft>
              <a:buClr>
                <a:srgbClr val="C00000"/>
              </a:buClr>
              <a:buFont typeface="Arial" panose="020B0604020202020204" pitchFamily="34" charset="0"/>
              <a:buChar char="•"/>
            </a:pPr>
            <a:r>
              <a:rPr lang="en-US" dirty="0" smtClean="0"/>
              <a:t>Created </a:t>
            </a:r>
            <a:r>
              <a:rPr lang="en-US" dirty="0"/>
              <a:t>by Amazon.com with help from industry experts in both the packaging and transportation industries.   </a:t>
            </a:r>
          </a:p>
          <a:p>
            <a:pPr lvl="1">
              <a:spcBef>
                <a:spcPts val="1200"/>
              </a:spcBef>
              <a:spcAft>
                <a:spcPts val="1200"/>
              </a:spcAft>
              <a:buClr>
                <a:srgbClr val="C00000"/>
              </a:buClr>
              <a:buFont typeface="Arial" panose="020B0604020202020204" pitchFamily="34" charset="0"/>
              <a:buChar char="•"/>
            </a:pPr>
            <a:r>
              <a:rPr lang="en-US" dirty="0" smtClean="0"/>
              <a:t>Project </a:t>
            </a:r>
            <a:r>
              <a:rPr lang="en-US" dirty="0"/>
              <a:t>6-Amazon.com-B is 6-Series member performance test which are test protocols created by ISTA members to meet their particular purposes and applications</a:t>
            </a:r>
            <a:r>
              <a:rPr lang="en-US" dirty="0" smtClean="0"/>
              <a:t>.</a:t>
            </a:r>
          </a:p>
          <a:p>
            <a:pPr lvl="1">
              <a:buClr>
                <a:srgbClr val="C00000"/>
              </a:buClr>
              <a:buFont typeface="Arial" panose="020B0604020202020204" pitchFamily="34" charset="0"/>
              <a:buChar char="•"/>
            </a:pPr>
            <a:endParaRPr lang="en-US" dirty="0"/>
          </a:p>
        </p:txBody>
      </p:sp>
    </p:spTree>
    <p:extLst>
      <p:ext uri="{BB962C8B-B14F-4D97-AF65-F5344CB8AC3E}">
        <p14:creationId xmlns:p14="http://schemas.microsoft.com/office/powerpoint/2010/main" val="2284644917"/>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ISTA Standards Update</a:t>
            </a:r>
            <a:endParaRPr lang="en-US" dirty="0"/>
          </a:p>
        </p:txBody>
      </p:sp>
      <p:sp>
        <p:nvSpPr>
          <p:cNvPr id="3" name="Content Placeholder 2"/>
          <p:cNvSpPr>
            <a:spLocks noGrp="1"/>
          </p:cNvSpPr>
          <p:nvPr>
            <p:ph sz="quarter" idx="1"/>
          </p:nvPr>
        </p:nvSpPr>
        <p:spPr>
          <a:xfrm>
            <a:off x="228600" y="1295400"/>
            <a:ext cx="8686800" cy="5334000"/>
          </a:xfrm>
        </p:spPr>
        <p:txBody>
          <a:bodyPr>
            <a:normAutofit/>
          </a:bodyPr>
          <a:lstStyle/>
          <a:p>
            <a:r>
              <a:rPr lang="en-US" b="1" dirty="0"/>
              <a:t>Project 6-AMAZON.com-B</a:t>
            </a:r>
            <a:r>
              <a:rPr lang="en-US" b="1" dirty="0" smtClean="0"/>
              <a:t> </a:t>
            </a:r>
          </a:p>
          <a:p>
            <a:pPr lvl="1">
              <a:spcBef>
                <a:spcPts val="1200"/>
              </a:spcBef>
              <a:spcAft>
                <a:spcPts val="1200"/>
              </a:spcAft>
              <a:buClr>
                <a:srgbClr val="C00000"/>
              </a:buClr>
              <a:buFont typeface="Arial" panose="020B0604020202020204" pitchFamily="34" charset="0"/>
              <a:buChar char="•"/>
            </a:pPr>
            <a:r>
              <a:rPr lang="en-US" dirty="0"/>
              <a:t>This test is for items weighing greater than 70 </a:t>
            </a:r>
            <a:r>
              <a:rPr lang="en-US" dirty="0" smtClean="0"/>
              <a:t>lbs. </a:t>
            </a:r>
            <a:r>
              <a:rPr lang="en-US" dirty="0"/>
              <a:t>(32 kg) shipped by Vendors to ecommerce distribution centers being delivered to final customer destinations via common-carrier (LTL) or parcel delivery systems. </a:t>
            </a:r>
          </a:p>
          <a:p>
            <a:pPr lvl="1">
              <a:spcBef>
                <a:spcPts val="1200"/>
              </a:spcBef>
              <a:spcAft>
                <a:spcPts val="1200"/>
              </a:spcAft>
              <a:buClr>
                <a:srgbClr val="C00000"/>
              </a:buClr>
              <a:buFont typeface="Arial" panose="020B0604020202020204" pitchFamily="34" charset="0"/>
              <a:buChar char="•"/>
            </a:pPr>
            <a:r>
              <a:rPr lang="en-US" dirty="0" smtClean="0"/>
              <a:t>Combines </a:t>
            </a:r>
            <a:r>
              <a:rPr lang="en-US" dirty="0"/>
              <a:t>data from previous studies of transportation environments, relevant testing protocols, visually observing the Amazon Fulfillment Center environment, and customer feedback.</a:t>
            </a:r>
          </a:p>
          <a:p>
            <a:pPr lvl="1">
              <a:spcBef>
                <a:spcPts val="1200"/>
              </a:spcBef>
              <a:spcAft>
                <a:spcPts val="1200"/>
              </a:spcAft>
              <a:buClr>
                <a:srgbClr val="C00000"/>
              </a:buClr>
              <a:buFont typeface="Arial" panose="020B0604020202020204" pitchFamily="34" charset="0"/>
              <a:buChar char="•"/>
            </a:pPr>
            <a:r>
              <a:rPr lang="en-US" dirty="0" smtClean="0"/>
              <a:t>This </a:t>
            </a:r>
            <a:r>
              <a:rPr lang="en-US" dirty="0"/>
              <a:t>test is currently in the Project phase (pilot stage) and will be improved upon if/where needed using feedback from industry experts and users of the test.</a:t>
            </a:r>
          </a:p>
          <a:p>
            <a:pPr lvl="1">
              <a:buClr>
                <a:srgbClr val="C00000"/>
              </a:buClr>
              <a:buFont typeface="Arial" panose="020B0604020202020204" pitchFamily="34" charset="0"/>
              <a:buChar char="•"/>
            </a:pPr>
            <a:endParaRPr lang="en-US" dirty="0"/>
          </a:p>
        </p:txBody>
      </p:sp>
    </p:spTree>
    <p:extLst>
      <p:ext uri="{BB962C8B-B14F-4D97-AF65-F5344CB8AC3E}">
        <p14:creationId xmlns:p14="http://schemas.microsoft.com/office/powerpoint/2010/main" val="1610350594"/>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ISTA Standards Update</a:t>
            </a:r>
            <a:endParaRPr lang="en-US" dirty="0"/>
          </a:p>
        </p:txBody>
      </p:sp>
      <p:sp>
        <p:nvSpPr>
          <p:cNvPr id="3" name="Content Placeholder 2"/>
          <p:cNvSpPr>
            <a:spLocks noGrp="1"/>
          </p:cNvSpPr>
          <p:nvPr>
            <p:ph sz="quarter" idx="1"/>
          </p:nvPr>
        </p:nvSpPr>
        <p:spPr>
          <a:xfrm>
            <a:off x="228600" y="1295400"/>
            <a:ext cx="8686800" cy="5334000"/>
          </a:xfrm>
        </p:spPr>
        <p:txBody>
          <a:bodyPr>
            <a:normAutofit/>
          </a:bodyPr>
          <a:lstStyle/>
          <a:p>
            <a:r>
              <a:rPr lang="en-US" b="1" dirty="0"/>
              <a:t>Project 6-AMAZON.com-B</a:t>
            </a:r>
            <a:r>
              <a:rPr lang="en-US" b="1" dirty="0" smtClean="0"/>
              <a:t> </a:t>
            </a:r>
          </a:p>
          <a:p>
            <a:pPr marL="617220" lvl="1" indent="-342900">
              <a:spcBef>
                <a:spcPts val="1200"/>
              </a:spcBef>
              <a:spcAft>
                <a:spcPts val="1200"/>
              </a:spcAft>
              <a:buClr>
                <a:srgbClr val="C00000"/>
              </a:buClr>
              <a:buFont typeface="Arial" panose="020B0604020202020204" pitchFamily="34" charset="0"/>
              <a:buChar char="•"/>
            </a:pPr>
            <a:r>
              <a:rPr lang="en-US" dirty="0"/>
              <a:t>Users of the test will share feedback and other data from any testing conducted with </a:t>
            </a:r>
            <a:r>
              <a:rPr lang="en-US" u="sng" dirty="0">
                <a:solidFill>
                  <a:srgbClr val="0070C0"/>
                </a:solidFill>
                <a:hlinkClick r:id="rId3"/>
              </a:rPr>
              <a:t>package-testing@amazon.com</a:t>
            </a:r>
            <a:r>
              <a:rPr lang="en-US" dirty="0">
                <a:solidFill>
                  <a:srgbClr val="0070C0"/>
                </a:solidFill>
              </a:rPr>
              <a:t>.  </a:t>
            </a:r>
          </a:p>
          <a:p>
            <a:pPr marL="617220" lvl="1" indent="-342900">
              <a:spcBef>
                <a:spcPts val="1200"/>
              </a:spcBef>
              <a:spcAft>
                <a:spcPts val="1200"/>
              </a:spcAft>
              <a:buClr>
                <a:srgbClr val="C00000"/>
              </a:buClr>
              <a:buFont typeface="Arial" panose="020B0604020202020204" pitchFamily="34" charset="0"/>
              <a:buChar char="•"/>
            </a:pPr>
            <a:r>
              <a:rPr lang="en-US" dirty="0" smtClean="0"/>
              <a:t>Labs </a:t>
            </a:r>
            <a:r>
              <a:rPr lang="en-US" dirty="0"/>
              <a:t>capable of performing ISTA Procedure 3B can perform ISTA 6-Amazon.com-B</a:t>
            </a:r>
          </a:p>
          <a:p>
            <a:pPr marL="617220" lvl="1" indent="-342900">
              <a:spcBef>
                <a:spcPts val="1200"/>
              </a:spcBef>
              <a:spcAft>
                <a:spcPts val="1200"/>
              </a:spcAft>
              <a:buClr>
                <a:srgbClr val="C00000"/>
              </a:buClr>
              <a:buFont typeface="Arial" panose="020B0604020202020204" pitchFamily="34" charset="0"/>
              <a:buChar char="•"/>
            </a:pPr>
            <a:r>
              <a:rPr lang="en-US" dirty="0" smtClean="0"/>
              <a:t>Amazon.com </a:t>
            </a:r>
            <a:r>
              <a:rPr lang="en-US" dirty="0"/>
              <a:t>will share this data with ISTA in an effort to improve the effectiveness of the test protocol. </a:t>
            </a:r>
          </a:p>
          <a:p>
            <a:pPr marL="617220" lvl="1" indent="-342900">
              <a:spcBef>
                <a:spcPts val="1200"/>
              </a:spcBef>
              <a:spcAft>
                <a:spcPts val="1200"/>
              </a:spcAft>
              <a:buClr>
                <a:srgbClr val="C00000"/>
              </a:buClr>
              <a:buFont typeface="Arial" panose="020B0604020202020204" pitchFamily="34" charset="0"/>
              <a:buChar char="•"/>
            </a:pPr>
            <a:r>
              <a:rPr lang="en-US" dirty="0" smtClean="0"/>
              <a:t>The </a:t>
            </a:r>
            <a:r>
              <a:rPr lang="en-US" dirty="0"/>
              <a:t>full project is available for download via the ISTA.org website.</a:t>
            </a:r>
          </a:p>
          <a:p>
            <a:pPr lvl="2">
              <a:spcBef>
                <a:spcPts val="1200"/>
              </a:spcBef>
              <a:spcAft>
                <a:spcPts val="1200"/>
              </a:spcAft>
              <a:buClr>
                <a:srgbClr val="C00000"/>
              </a:buClr>
              <a:buFont typeface="Arial" panose="020B0604020202020204" pitchFamily="34" charset="0"/>
              <a:buChar char="•"/>
            </a:pPr>
            <a:endParaRPr lang="en-US" sz="2400" dirty="0"/>
          </a:p>
        </p:txBody>
      </p:sp>
    </p:spTree>
    <p:extLst>
      <p:ext uri="{BB962C8B-B14F-4D97-AF65-F5344CB8AC3E}">
        <p14:creationId xmlns:p14="http://schemas.microsoft.com/office/powerpoint/2010/main" val="3847848167"/>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ASTM Standards Update</a:t>
            </a:r>
            <a:endParaRPr lang="en-US" dirty="0"/>
          </a:p>
        </p:txBody>
      </p:sp>
      <p:sp>
        <p:nvSpPr>
          <p:cNvPr id="3" name="Content Placeholder 2"/>
          <p:cNvSpPr>
            <a:spLocks noGrp="1"/>
          </p:cNvSpPr>
          <p:nvPr>
            <p:ph sz="quarter" idx="1"/>
          </p:nvPr>
        </p:nvSpPr>
        <p:spPr>
          <a:xfrm>
            <a:off x="228600" y="1295400"/>
            <a:ext cx="8686800" cy="5181600"/>
          </a:xfrm>
        </p:spPr>
        <p:txBody>
          <a:bodyPr>
            <a:normAutofit/>
          </a:bodyPr>
          <a:lstStyle/>
          <a:p>
            <a:pPr>
              <a:buClr>
                <a:srgbClr val="C00000"/>
              </a:buClr>
              <a:buFont typeface="Arial" panose="020B0604020202020204" pitchFamily="34" charset="0"/>
              <a:buChar char="•"/>
            </a:pPr>
            <a:r>
              <a:rPr lang="en-US" b="1" dirty="0" smtClean="0"/>
              <a:t>ASTM D10 October 2014 Meeting Recap</a:t>
            </a:r>
          </a:p>
          <a:p>
            <a:pPr lvl="1">
              <a:spcBef>
                <a:spcPts val="600"/>
              </a:spcBef>
              <a:spcAft>
                <a:spcPts val="600"/>
              </a:spcAft>
              <a:buClr>
                <a:srgbClr val="C00000"/>
              </a:buClr>
              <a:buFont typeface="Arial" panose="020B0604020202020204" pitchFamily="34" charset="0"/>
              <a:buChar char="•"/>
            </a:pPr>
            <a:r>
              <a:rPr lang="en-US" b="1" dirty="0" smtClean="0"/>
              <a:t>100 Year Anniversary Celebration</a:t>
            </a:r>
          </a:p>
          <a:p>
            <a:pPr lvl="2">
              <a:spcBef>
                <a:spcPts val="600"/>
              </a:spcBef>
              <a:spcAft>
                <a:spcPts val="600"/>
              </a:spcAft>
              <a:buClr>
                <a:srgbClr val="C00000"/>
              </a:buClr>
              <a:buFont typeface="Arial" panose="020B0604020202020204" pitchFamily="34" charset="0"/>
              <a:buChar char="•"/>
            </a:pPr>
            <a:r>
              <a:rPr lang="en-US" dirty="0" smtClean="0"/>
              <a:t>Alfred McKinlay Award presented to Bob Fielder (Chainalytics)</a:t>
            </a:r>
            <a:endParaRPr lang="en-US" dirty="0" smtClean="0">
              <a:sym typeface="Wingdings" panose="05000000000000000000" pitchFamily="2" charset="2"/>
            </a:endParaRPr>
          </a:p>
          <a:p>
            <a:pPr lvl="1">
              <a:spcBef>
                <a:spcPts val="600"/>
              </a:spcBef>
              <a:spcAft>
                <a:spcPts val="600"/>
              </a:spcAft>
              <a:buClr>
                <a:srgbClr val="C00000"/>
              </a:buClr>
              <a:buFont typeface="Arial" panose="020B0604020202020204" pitchFamily="34" charset="0"/>
              <a:buChar char="•"/>
            </a:pPr>
            <a:r>
              <a:rPr lang="en-US" b="1" dirty="0" smtClean="0">
                <a:sym typeface="Wingdings" panose="05000000000000000000" pitchFamily="2" charset="2"/>
              </a:rPr>
              <a:t>D10.21 Task Group on D4169 Meeting</a:t>
            </a:r>
          </a:p>
          <a:p>
            <a:pPr lvl="2">
              <a:spcBef>
                <a:spcPts val="600"/>
              </a:spcBef>
              <a:spcAft>
                <a:spcPts val="600"/>
              </a:spcAft>
              <a:buClr>
                <a:srgbClr val="C00000"/>
              </a:buClr>
              <a:buFont typeface="Arial" panose="020B0604020202020204" pitchFamily="34" charset="0"/>
              <a:buChar char="•"/>
            </a:pPr>
            <a:r>
              <a:rPr lang="en-US" b="1" dirty="0" smtClean="0">
                <a:sym typeface="Wingdings" panose="05000000000000000000" pitchFamily="2" charset="2"/>
              </a:rPr>
              <a:t>Schedule A:  </a:t>
            </a:r>
            <a:r>
              <a:rPr lang="en-US" dirty="0" smtClean="0">
                <a:sym typeface="Wingdings" panose="05000000000000000000" pitchFamily="2" charset="2"/>
              </a:rPr>
              <a:t>Presentations on field measurements but no proposed changes (yet)</a:t>
            </a:r>
          </a:p>
          <a:p>
            <a:pPr lvl="2">
              <a:spcBef>
                <a:spcPts val="600"/>
              </a:spcBef>
              <a:spcAft>
                <a:spcPts val="600"/>
              </a:spcAft>
              <a:buClr>
                <a:srgbClr val="C00000"/>
              </a:buClr>
              <a:buFont typeface="Arial" panose="020B0604020202020204" pitchFamily="34" charset="0"/>
              <a:buChar char="•"/>
            </a:pPr>
            <a:r>
              <a:rPr lang="en-US" b="1" dirty="0" smtClean="0">
                <a:sym typeface="Wingdings" panose="05000000000000000000" pitchFamily="2" charset="2"/>
              </a:rPr>
              <a:t>Schedule B/C:  </a:t>
            </a:r>
            <a:r>
              <a:rPr lang="en-US" dirty="0" smtClean="0">
                <a:sym typeface="Wingdings" panose="05000000000000000000" pitchFamily="2" charset="2"/>
              </a:rPr>
              <a:t>Proposed change to average shipping density factor is withdrawn but still considering possible changes to test elements </a:t>
            </a:r>
            <a:endParaRPr lang="en-US" b="1" dirty="0" smtClean="0">
              <a:sym typeface="Wingdings" panose="05000000000000000000" pitchFamily="2" charset="2"/>
            </a:endParaRPr>
          </a:p>
          <a:p>
            <a:pPr lvl="2">
              <a:spcBef>
                <a:spcPts val="600"/>
              </a:spcBef>
              <a:spcAft>
                <a:spcPts val="600"/>
              </a:spcAft>
              <a:buClr>
                <a:srgbClr val="C00000"/>
              </a:buClr>
              <a:buFont typeface="Arial" panose="020B0604020202020204" pitchFamily="34" charset="0"/>
              <a:buChar char="•"/>
            </a:pPr>
            <a:r>
              <a:rPr lang="en-US" b="1" dirty="0" smtClean="0">
                <a:sym typeface="Wingdings" panose="05000000000000000000" pitchFamily="2" charset="2"/>
              </a:rPr>
              <a:t>Schedule D/E:  </a:t>
            </a:r>
            <a:r>
              <a:rPr lang="en-US" dirty="0" smtClean="0">
                <a:sym typeface="Wingdings" panose="05000000000000000000" pitchFamily="2" charset="2"/>
              </a:rPr>
              <a:t>Requests for additional comparison testing of new Truck profile and test method.  Intent to send to ballot in Spring 2015.  Air and Rail profiles to be reviewed after Truck profile is approved.</a:t>
            </a:r>
          </a:p>
          <a:p>
            <a:pPr lvl="2">
              <a:spcBef>
                <a:spcPts val="600"/>
              </a:spcBef>
              <a:spcAft>
                <a:spcPts val="600"/>
              </a:spcAft>
              <a:buClr>
                <a:srgbClr val="C00000"/>
              </a:buClr>
              <a:buFont typeface="Arial" panose="020B0604020202020204" pitchFamily="34" charset="0"/>
              <a:buChar char="•"/>
            </a:pPr>
            <a:r>
              <a:rPr lang="en-US" b="1" dirty="0" smtClean="0">
                <a:sym typeface="Wingdings" panose="05000000000000000000" pitchFamily="2" charset="2"/>
              </a:rPr>
              <a:t>Schedule H:  </a:t>
            </a:r>
            <a:r>
              <a:rPr lang="en-US" dirty="0" smtClean="0">
                <a:sym typeface="Wingdings" panose="05000000000000000000" pitchFamily="2" charset="2"/>
              </a:rPr>
              <a:t>Balloted changes to Hot water spray test were approved.</a:t>
            </a:r>
            <a:endParaRPr lang="en-US" dirty="0">
              <a:sym typeface="Wingdings" panose="05000000000000000000" pitchFamily="2" charset="2"/>
            </a:endParaRPr>
          </a:p>
          <a:p>
            <a:pPr marL="594360" lvl="2" indent="0">
              <a:buNone/>
            </a:pPr>
            <a:endParaRPr lang="en-US" sz="2200" dirty="0" smtClean="0">
              <a:sym typeface="Wingdings" panose="05000000000000000000" pitchFamily="2" charset="2"/>
            </a:endParaRPr>
          </a:p>
          <a:p>
            <a:pPr lvl="1">
              <a:buFont typeface="Arial" panose="020B0604020202020204" pitchFamily="34" charset="0"/>
              <a:buChar char="•"/>
            </a:pPr>
            <a:endParaRPr lang="en-US" dirty="0" smtClean="0">
              <a:sym typeface="Wingdings" panose="05000000000000000000" pitchFamily="2" charset="2"/>
            </a:endParaRPr>
          </a:p>
          <a:p>
            <a:pPr lvl="2">
              <a:buFont typeface="Arial" panose="020B0604020202020204" pitchFamily="34" charset="0"/>
              <a:buChar char="•"/>
            </a:pPr>
            <a:endParaRPr lang="en-US" sz="1600" dirty="0" smtClean="0">
              <a:sym typeface="Wingdings" panose="05000000000000000000" pitchFamily="2" charset="2"/>
            </a:endParaRPr>
          </a:p>
          <a:p>
            <a:pPr lvl="1"/>
            <a:endParaRPr lang="en-US" sz="1800" dirty="0" smtClean="0">
              <a:sym typeface="Wingdings" panose="05000000000000000000" pitchFamily="2" charset="2"/>
            </a:endParaRPr>
          </a:p>
          <a:p>
            <a:pPr lvl="1"/>
            <a:endParaRPr lang="en-US" sz="1800" dirty="0" smtClean="0"/>
          </a:p>
          <a:p>
            <a:endParaRPr lang="en-US" dirty="0" smtClean="0"/>
          </a:p>
          <a:p>
            <a:pPr lvl="1"/>
            <a:endParaRPr lang="en-US" sz="1800" dirty="0" smtClean="0"/>
          </a:p>
        </p:txBody>
      </p:sp>
      <p:pic>
        <p:nvPicPr>
          <p:cNvPr id="5" name="Picture 6" descr="ASTMHome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9284" y="381000"/>
            <a:ext cx="671316" cy="73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6266618"/>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
        <p:nvSpPr>
          <p:cNvPr id="2" name="Title 1"/>
          <p:cNvSpPr>
            <a:spLocks noGrp="1"/>
          </p:cNvSpPr>
          <p:nvPr>
            <p:ph type="title"/>
          </p:nvPr>
        </p:nvSpPr>
        <p:spPr>
          <a:xfrm>
            <a:off x="914400" y="0"/>
            <a:ext cx="7772400" cy="1143000"/>
          </a:xfrm>
        </p:spPr>
        <p:txBody>
          <a:bodyPr/>
          <a:lstStyle/>
          <a:p>
            <a:pPr algn="ctr"/>
            <a:r>
              <a:rPr lang="en-US" dirty="0" smtClean="0"/>
              <a:t>ASTM Standards Update</a:t>
            </a:r>
            <a:endParaRPr lang="en-US" dirty="0"/>
          </a:p>
        </p:txBody>
      </p:sp>
      <p:sp>
        <p:nvSpPr>
          <p:cNvPr id="3" name="Content Placeholder 2"/>
          <p:cNvSpPr>
            <a:spLocks noGrp="1"/>
          </p:cNvSpPr>
          <p:nvPr>
            <p:ph sz="quarter" idx="1"/>
          </p:nvPr>
        </p:nvSpPr>
        <p:spPr>
          <a:xfrm>
            <a:off x="228600" y="1295400"/>
            <a:ext cx="8686800" cy="5181600"/>
          </a:xfrm>
        </p:spPr>
        <p:txBody>
          <a:bodyPr>
            <a:normAutofit/>
          </a:bodyPr>
          <a:lstStyle/>
          <a:p>
            <a:pPr marL="0" indent="0">
              <a:buNone/>
            </a:pPr>
            <a:r>
              <a:rPr lang="en-US" b="1" dirty="0" smtClean="0"/>
              <a:t>ASTM D4169 - </a:t>
            </a:r>
            <a:r>
              <a:rPr lang="en-US" sz="2800" b="1" dirty="0" smtClean="0"/>
              <a:t>Random </a:t>
            </a:r>
            <a:r>
              <a:rPr lang="en-US" sz="2800" b="1" dirty="0"/>
              <a:t>Vibration Task </a:t>
            </a:r>
            <a:r>
              <a:rPr lang="en-US" sz="2800" b="1" dirty="0" smtClean="0"/>
              <a:t>Group</a:t>
            </a:r>
          </a:p>
          <a:p>
            <a:pPr marL="0" indent="0">
              <a:buNone/>
            </a:pPr>
            <a:r>
              <a:rPr lang="en-US" dirty="0" smtClean="0"/>
              <a:t> </a:t>
            </a:r>
            <a:endParaRPr lang="en-US" dirty="0" smtClean="0">
              <a:sym typeface="Wingdings" panose="05000000000000000000" pitchFamily="2" charset="2"/>
            </a:endParaRPr>
          </a:p>
          <a:p>
            <a:pPr lvl="2">
              <a:buFont typeface="Arial" panose="020B0604020202020204" pitchFamily="34" charset="0"/>
              <a:buChar char="•"/>
            </a:pPr>
            <a:endParaRPr lang="en-US" sz="1600" dirty="0" smtClean="0">
              <a:sym typeface="Wingdings" panose="05000000000000000000" pitchFamily="2" charset="2"/>
            </a:endParaRPr>
          </a:p>
          <a:p>
            <a:pPr lvl="1"/>
            <a:endParaRPr lang="en-US" sz="1800" dirty="0" smtClean="0">
              <a:sym typeface="Wingdings" panose="05000000000000000000" pitchFamily="2" charset="2"/>
            </a:endParaRPr>
          </a:p>
          <a:p>
            <a:pPr lvl="1"/>
            <a:endParaRPr lang="en-US" sz="1800" dirty="0" smtClean="0"/>
          </a:p>
          <a:p>
            <a:endParaRPr lang="en-US" dirty="0" smtClean="0"/>
          </a:p>
          <a:p>
            <a:pPr lvl="1"/>
            <a:endParaRPr lang="en-US" sz="1800" dirty="0" smtClean="0"/>
          </a:p>
        </p:txBody>
      </p:sp>
      <p:pic>
        <p:nvPicPr>
          <p:cNvPr id="5" name="Picture 6" descr="ASTMHome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9284" y="381000"/>
            <a:ext cx="671316" cy="73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extLst>
              <p:ext uri="{D42A27DB-BD31-4B8C-83A1-F6EECF244321}">
                <p14:modId xmlns:p14="http://schemas.microsoft.com/office/powerpoint/2010/main" val="122343947"/>
              </p:ext>
            </p:extLst>
          </p:nvPr>
        </p:nvGraphicFramePr>
        <p:xfrm>
          <a:off x="152400" y="2209800"/>
          <a:ext cx="3657599" cy="2932430"/>
        </p:xfrm>
        <a:graphic>
          <a:graphicData uri="http://schemas.openxmlformats.org/drawingml/2006/table">
            <a:tbl>
              <a:tblPr firstRow="1" firstCol="1" bandRow="1"/>
              <a:tblGrid>
                <a:gridCol w="456771"/>
                <a:gridCol w="823217"/>
                <a:gridCol w="503077"/>
                <a:gridCol w="1874534"/>
              </a:tblGrid>
              <a:tr h="0">
                <a:tc>
                  <a:txBody>
                    <a:bodyPr/>
                    <a:lstStyle/>
                    <a:p>
                      <a:pPr marL="0" marR="0" algn="ctr">
                        <a:lnSpc>
                          <a:spcPct val="115000"/>
                        </a:lnSpc>
                        <a:spcBef>
                          <a:spcPts val="0"/>
                        </a:spcBef>
                        <a:spcAft>
                          <a:spcPts val="0"/>
                        </a:spcAft>
                      </a:pPr>
                      <a:r>
                        <a:rPr lang="en-US" sz="1000" b="1" dirty="0">
                          <a:effectLst/>
                          <a:latin typeface="Calibri"/>
                          <a:ea typeface="Calibri"/>
                          <a:cs typeface="Calibri"/>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000" b="1">
                          <a:effectLst/>
                          <a:latin typeface="Calibri"/>
                          <a:ea typeface="Calibri"/>
                          <a:cs typeface="Calibri"/>
                        </a:rPr>
                        <a:t>Test</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Sequence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000" b="1" dirty="0">
                          <a:effectLst/>
                          <a:latin typeface="Calibri"/>
                          <a:ea typeface="Calibri"/>
                          <a:cs typeface="Calibri"/>
                        </a:rPr>
                        <a:t>Proposed</a:t>
                      </a:r>
                      <a:endParaRPr lang="en-US" sz="1100" dirty="0">
                        <a:effectLst/>
                        <a:latin typeface="Calibri"/>
                        <a:ea typeface="Calibri"/>
                        <a:cs typeface="Times New Roman"/>
                      </a:endParaRPr>
                    </a:p>
                    <a:p>
                      <a:pPr marL="0" marR="0" algn="ctr">
                        <a:lnSpc>
                          <a:spcPct val="115000"/>
                        </a:lnSpc>
                        <a:spcBef>
                          <a:spcPts val="0"/>
                        </a:spcBef>
                        <a:spcAft>
                          <a:spcPts val="0"/>
                        </a:spcAft>
                      </a:pPr>
                      <a:r>
                        <a:rPr lang="en-US" sz="1000" b="1" dirty="0">
                          <a:effectLst/>
                          <a:latin typeface="Calibri"/>
                          <a:ea typeface="Calibri"/>
                          <a:cs typeface="Calibri"/>
                        </a:rPr>
                        <a:t>Grms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000" b="1">
                          <a:effectLst/>
                          <a:latin typeface="Calibri"/>
                          <a:ea typeface="Calibri"/>
                          <a:cs typeface="Calibri"/>
                        </a:rPr>
                        <a:t>Proposed</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Test Time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457200">
                <a:tc rowSpan="3">
                  <a:txBody>
                    <a:bodyPr/>
                    <a:lstStyle/>
                    <a:p>
                      <a:pPr marL="71755" marR="71755" algn="ctr">
                        <a:lnSpc>
                          <a:spcPct val="115000"/>
                        </a:lnSpc>
                        <a:spcBef>
                          <a:spcPts val="0"/>
                        </a:spcBef>
                        <a:spcAft>
                          <a:spcPts val="0"/>
                        </a:spcAft>
                      </a:pPr>
                      <a:r>
                        <a:rPr lang="en-US" sz="1000" b="1">
                          <a:effectLst/>
                          <a:latin typeface="Calibri"/>
                          <a:ea typeface="Calibri"/>
                          <a:cs typeface="Arial"/>
                        </a:rPr>
                        <a:t>Loop</a:t>
                      </a:r>
                      <a:endParaRPr lang="en-US" sz="1100">
                        <a:effectLst/>
                        <a:latin typeface="Calibri"/>
                        <a:ea typeface="Calibri"/>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effectLst/>
                          <a:latin typeface="Calibri"/>
                          <a:ea typeface="Calibri"/>
                          <a:cs typeface="Calibri"/>
                        </a:rPr>
                        <a:t>A</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(Low)</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a:ea typeface="Calibri"/>
                          <a:cs typeface="Calibri"/>
                        </a:rPr>
                        <a:t>0.402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Calibri"/>
                          <a:ea typeface="Calibri"/>
                          <a:cs typeface="Calibri"/>
                        </a:rPr>
                        <a:t>40 minutes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vMerge="1">
                  <a:txBody>
                    <a:bodyPr/>
                    <a:lstStyle/>
                    <a:p>
                      <a:endParaRPr lang="en-US"/>
                    </a:p>
                  </a:txBody>
                  <a:tcPr/>
                </a:tc>
                <a:tc>
                  <a:txBody>
                    <a:bodyPr/>
                    <a:lstStyle/>
                    <a:p>
                      <a:pPr marL="0" marR="0" algn="ctr">
                        <a:lnSpc>
                          <a:spcPct val="115000"/>
                        </a:lnSpc>
                        <a:spcBef>
                          <a:spcPts val="0"/>
                        </a:spcBef>
                        <a:spcAft>
                          <a:spcPts val="0"/>
                        </a:spcAft>
                      </a:pPr>
                      <a:r>
                        <a:rPr lang="en-US" sz="1000" b="1">
                          <a:effectLst/>
                          <a:latin typeface="Calibri"/>
                          <a:ea typeface="Calibri"/>
                          <a:cs typeface="Calibri"/>
                        </a:rPr>
                        <a:t>B</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(Medium)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a:ea typeface="Calibri"/>
                          <a:cs typeface="Calibri"/>
                        </a:rPr>
                        <a:t>0.542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a:ea typeface="Calibri"/>
                          <a:cs typeface="Calibri"/>
                        </a:rPr>
                        <a:t>15 minutes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vMerge="1">
                  <a:txBody>
                    <a:bodyPr/>
                    <a:lstStyle/>
                    <a:p>
                      <a:endParaRPr lang="en-US"/>
                    </a:p>
                  </a:txBody>
                  <a:tcPr/>
                </a:tc>
                <a:tc>
                  <a:txBody>
                    <a:bodyPr/>
                    <a:lstStyle/>
                    <a:p>
                      <a:pPr marL="0" marR="0" algn="ctr">
                        <a:lnSpc>
                          <a:spcPct val="115000"/>
                        </a:lnSpc>
                        <a:spcBef>
                          <a:spcPts val="0"/>
                        </a:spcBef>
                        <a:spcAft>
                          <a:spcPts val="0"/>
                        </a:spcAft>
                      </a:pPr>
                      <a:r>
                        <a:rPr lang="en-US" sz="1000" b="1">
                          <a:effectLst/>
                          <a:latin typeface="Calibri"/>
                          <a:ea typeface="Calibri"/>
                          <a:cs typeface="Calibri"/>
                        </a:rPr>
                        <a:t>C</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(High)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a:ea typeface="Calibri"/>
                          <a:cs typeface="Calibri"/>
                        </a:rPr>
                        <a:t>0.701</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a:ea typeface="Calibri"/>
                          <a:cs typeface="Calibri"/>
                        </a:rPr>
                        <a:t>5 minutes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marL="0" marR="0" algn="ctr">
                        <a:lnSpc>
                          <a:spcPct val="115000"/>
                        </a:lnSpc>
                        <a:spcBef>
                          <a:spcPts val="0"/>
                        </a:spcBef>
                        <a:spcAft>
                          <a:spcPts val="0"/>
                        </a:spcAft>
                      </a:pPr>
                      <a:r>
                        <a:rPr lang="en-US" sz="1000" b="1">
                          <a:effectLst/>
                          <a:latin typeface="Calibri"/>
                          <a:ea typeface="Calibri"/>
                          <a:cs typeface="Calibri"/>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000" b="1">
                          <a:effectLst/>
                          <a:latin typeface="Calibri"/>
                          <a:ea typeface="Calibri"/>
                          <a:cs typeface="Calibri"/>
                        </a:rPr>
                        <a:t> </a:t>
                      </a:r>
                      <a:endParaRPr lang="en-US" sz="1100">
                        <a:effectLst/>
                        <a:latin typeface="Calibri"/>
                        <a:ea typeface="Calibri"/>
                        <a:cs typeface="Times New Roman"/>
                      </a:endParaRPr>
                    </a:p>
                    <a:p>
                      <a:pPr marL="0" marR="0" algn="ctr">
                        <a:lnSpc>
                          <a:spcPct val="115000"/>
                        </a:lnSpc>
                        <a:spcBef>
                          <a:spcPts val="0"/>
                        </a:spcBef>
                        <a:spcAft>
                          <a:spcPts val="0"/>
                        </a:spcAft>
                      </a:pPr>
                      <a:r>
                        <a:rPr lang="en-US" sz="1000" b="1">
                          <a:effectLst/>
                          <a:latin typeface="Calibri"/>
                          <a:ea typeface="Calibri"/>
                          <a:cs typeface="Calibri"/>
                        </a:rPr>
                        <a:t>Total Loop Time: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000" b="1">
                          <a:effectLst/>
                          <a:latin typeface="Calibri"/>
                          <a:ea typeface="Calibri"/>
                          <a:cs typeface="Calibri"/>
                        </a:rPr>
                        <a:t>60 minutes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7850">
                <a:tc gridSpan="4">
                  <a:txBody>
                    <a:bodyPr/>
                    <a:lstStyle/>
                    <a:p>
                      <a:pPr marL="0" marR="0" algn="ctr">
                        <a:lnSpc>
                          <a:spcPct val="115000"/>
                        </a:lnSpc>
                        <a:spcBef>
                          <a:spcPts val="0"/>
                        </a:spcBef>
                        <a:spcAft>
                          <a:spcPts val="0"/>
                        </a:spcAft>
                      </a:pPr>
                      <a:r>
                        <a:rPr lang="en-US" sz="1000" dirty="0">
                          <a:solidFill>
                            <a:srgbClr val="000000"/>
                          </a:solidFill>
                          <a:effectLst/>
                          <a:latin typeface="Calibri"/>
                          <a:ea typeface="Calibri"/>
                          <a:cs typeface="Calibri"/>
                        </a:rPr>
                        <a:t>Loop repeated three times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l="2028" t="2403" r="2403" b="2028"/>
          <a:stretch>
            <a:fillRect/>
          </a:stretch>
        </p:blipFill>
        <p:spPr bwMode="auto">
          <a:xfrm>
            <a:off x="3886200" y="2209800"/>
            <a:ext cx="5046392" cy="3657600"/>
          </a:xfrm>
          <a:prstGeom prst="rect">
            <a:avLst/>
          </a:prstGeom>
          <a:noFill/>
          <a:ln w="9525" cmpd="sng">
            <a:solidFill>
              <a:srgbClr val="000000"/>
            </a:solidFill>
            <a:miter lim="800000"/>
            <a:headEnd/>
            <a:tailEnd/>
          </a:ln>
          <a:effectLst/>
        </p:spPr>
      </p:pic>
    </p:spTree>
    <p:extLst>
      <p:ext uri="{BB962C8B-B14F-4D97-AF65-F5344CB8AC3E}">
        <p14:creationId xmlns:p14="http://schemas.microsoft.com/office/powerpoint/2010/main" val="1829717339"/>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pPr algn="ctr"/>
            <a:r>
              <a:rPr lang="en-US" dirty="0" smtClean="0"/>
              <a:t>ANSI/ISO Meeting</a:t>
            </a:r>
            <a:endParaRPr lang="en-US" dirty="0"/>
          </a:p>
        </p:txBody>
      </p:sp>
      <p:sp>
        <p:nvSpPr>
          <p:cNvPr id="3" name="Content Placeholder 2"/>
          <p:cNvSpPr>
            <a:spLocks noGrp="1"/>
          </p:cNvSpPr>
          <p:nvPr>
            <p:ph sz="quarter" idx="1"/>
          </p:nvPr>
        </p:nvSpPr>
        <p:spPr>
          <a:xfrm>
            <a:off x="228600" y="1295400"/>
            <a:ext cx="8763000" cy="5029200"/>
          </a:xfrm>
        </p:spPr>
        <p:txBody>
          <a:bodyPr>
            <a:normAutofit/>
          </a:bodyPr>
          <a:lstStyle/>
          <a:p>
            <a:pPr>
              <a:buClr>
                <a:srgbClr val="C00000"/>
              </a:buClr>
              <a:buFont typeface="Arial" panose="020B0604020202020204" pitchFamily="34" charset="0"/>
              <a:buChar char="•"/>
            </a:pPr>
            <a:r>
              <a:rPr lang="en-US" b="1" dirty="0" smtClean="0"/>
              <a:t>ANSI Committee MH10 / USA TAG ISO TC122</a:t>
            </a:r>
          </a:p>
          <a:p>
            <a:pPr lvl="1">
              <a:spcBef>
                <a:spcPts val="600"/>
              </a:spcBef>
              <a:spcAft>
                <a:spcPts val="600"/>
              </a:spcAft>
              <a:buClr>
                <a:srgbClr val="C00000"/>
              </a:buClr>
              <a:buFont typeface="Arial" panose="020B0604020202020204" pitchFamily="34" charset="0"/>
              <a:buChar char="•"/>
            </a:pPr>
            <a:r>
              <a:rPr lang="en-US" dirty="0" smtClean="0"/>
              <a:t>Meeting held during Pack Expo to discuss the </a:t>
            </a:r>
            <a:r>
              <a:rPr lang="en-US" dirty="0"/>
              <a:t>ongoing work program(s</a:t>
            </a:r>
            <a:r>
              <a:rPr lang="en-US" dirty="0" smtClean="0"/>
              <a:t>).  </a:t>
            </a:r>
            <a:endParaRPr lang="en-US" dirty="0"/>
          </a:p>
          <a:p>
            <a:pPr lvl="1">
              <a:spcBef>
                <a:spcPts val="600"/>
              </a:spcBef>
              <a:spcAft>
                <a:spcPts val="600"/>
              </a:spcAft>
              <a:buClr>
                <a:srgbClr val="C00000"/>
              </a:buClr>
              <a:buFont typeface="Arial" panose="020B0604020202020204" pitchFamily="34" charset="0"/>
              <a:buChar char="•"/>
            </a:pPr>
            <a:r>
              <a:rPr lang="en-US" dirty="0"/>
              <a:t>The untimely passing of </a:t>
            </a:r>
            <a:r>
              <a:rPr lang="en-US" dirty="0" smtClean="0"/>
              <a:t>Craig Harmon </a:t>
            </a:r>
            <a:r>
              <a:rPr lang="en-US" dirty="0"/>
              <a:t>has left </a:t>
            </a:r>
            <a:r>
              <a:rPr lang="en-US" dirty="0" smtClean="0"/>
              <a:t>gaps </a:t>
            </a:r>
            <a:r>
              <a:rPr lang="en-US" dirty="0"/>
              <a:t>in the </a:t>
            </a:r>
            <a:r>
              <a:rPr lang="en-US" dirty="0" smtClean="0"/>
              <a:t>work </a:t>
            </a:r>
            <a:r>
              <a:rPr lang="en-US" dirty="0"/>
              <a:t>of both Groups</a:t>
            </a:r>
            <a:r>
              <a:rPr lang="en-US" dirty="0" smtClean="0"/>
              <a:t>.</a:t>
            </a:r>
          </a:p>
          <a:p>
            <a:pPr lvl="1">
              <a:spcBef>
                <a:spcPts val="600"/>
              </a:spcBef>
              <a:spcAft>
                <a:spcPts val="600"/>
              </a:spcAft>
              <a:buClr>
                <a:srgbClr val="C00000"/>
              </a:buClr>
              <a:buFont typeface="Arial" panose="020B0604020202020204" pitchFamily="34" charset="0"/>
              <a:buChar char="•"/>
            </a:pPr>
            <a:r>
              <a:rPr lang="en-US" dirty="0" smtClean="0"/>
              <a:t>Need to identify “champions” who can fight for U.S. interests</a:t>
            </a:r>
          </a:p>
          <a:p>
            <a:pPr lvl="2">
              <a:spcBef>
                <a:spcPts val="600"/>
              </a:spcBef>
              <a:spcAft>
                <a:spcPts val="600"/>
              </a:spcAft>
              <a:buClr>
                <a:srgbClr val="C00000"/>
              </a:buClr>
              <a:buFont typeface="Arial" panose="020B0604020202020204" pitchFamily="34" charset="0"/>
              <a:buChar char="•"/>
            </a:pPr>
            <a:r>
              <a:rPr lang="en-US" dirty="0" smtClean="0"/>
              <a:t>Need to be active, need to play defense (e.g. GMA pallets)</a:t>
            </a:r>
          </a:p>
          <a:p>
            <a:pPr lvl="2">
              <a:spcBef>
                <a:spcPts val="600"/>
              </a:spcBef>
              <a:spcAft>
                <a:spcPts val="600"/>
              </a:spcAft>
              <a:buClr>
                <a:srgbClr val="C00000"/>
              </a:buClr>
              <a:buFont typeface="Arial" panose="020B0604020202020204" pitchFamily="34" charset="0"/>
              <a:buChar char="•"/>
            </a:pPr>
            <a:r>
              <a:rPr lang="en-US" dirty="0" smtClean="0"/>
              <a:t>Make sure U.S. list of WG experts matches ISO list</a:t>
            </a:r>
          </a:p>
          <a:p>
            <a:pPr lvl="1">
              <a:spcBef>
                <a:spcPts val="600"/>
              </a:spcBef>
              <a:spcAft>
                <a:spcPts val="600"/>
              </a:spcAft>
              <a:buClr>
                <a:srgbClr val="C00000"/>
              </a:buClr>
              <a:buFont typeface="Arial" panose="020B0604020202020204" pitchFamily="34" charset="0"/>
              <a:buChar char="•"/>
            </a:pPr>
            <a:r>
              <a:rPr lang="en-US" smtClean="0"/>
              <a:t>Roles </a:t>
            </a:r>
            <a:r>
              <a:rPr lang="en-US" dirty="0" smtClean="0"/>
              <a:t>to fill include the Chairman, Secretariat, and WG roles </a:t>
            </a:r>
          </a:p>
          <a:p>
            <a:pPr lvl="2">
              <a:spcBef>
                <a:spcPts val="600"/>
              </a:spcBef>
              <a:spcAft>
                <a:spcPts val="600"/>
              </a:spcAft>
              <a:buClr>
                <a:srgbClr val="C00000"/>
              </a:buClr>
              <a:buFont typeface="Arial" panose="020B0604020202020204" pitchFamily="34" charset="0"/>
              <a:buChar char="•"/>
            </a:pPr>
            <a:r>
              <a:rPr lang="en-US" dirty="0" smtClean="0"/>
              <a:t>MHI currently taking on Secretariat role</a:t>
            </a:r>
          </a:p>
          <a:p>
            <a:pPr lvl="2">
              <a:buClr>
                <a:srgbClr val="C00000"/>
              </a:buClr>
              <a:buFont typeface="Arial" panose="020B0604020202020204" pitchFamily="34" charset="0"/>
              <a:buChar char="•"/>
            </a:pPr>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76200"/>
            <a:ext cx="1358807" cy="914400"/>
          </a:xfrm>
          <a:prstGeom prst="rect">
            <a:avLst/>
          </a:prstGeom>
        </p:spPr>
      </p:pic>
    </p:spTree>
    <p:extLst>
      <p:ext uri="{BB962C8B-B14F-4D97-AF65-F5344CB8AC3E}">
        <p14:creationId xmlns:p14="http://schemas.microsoft.com/office/powerpoint/2010/main" val="4179267106"/>
      </p:ext>
    </p:extLst>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636</TotalTime>
  <Words>650</Words>
  <Application>Microsoft Office PowerPoint</Application>
  <PresentationFormat>On-screen Show (4:3)</PresentationFormat>
  <Paragraphs>87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Equity</vt:lpstr>
      <vt:lpstr>IOPP Transport Packaging Committee</vt:lpstr>
      <vt:lpstr>ISTA Standards Update</vt:lpstr>
      <vt:lpstr>ISTA Standards Update</vt:lpstr>
      <vt:lpstr>ISTA Standards Update</vt:lpstr>
      <vt:lpstr>ISTA Standards Update</vt:lpstr>
      <vt:lpstr>ISTA Standards Update</vt:lpstr>
      <vt:lpstr>ASTM Standards Update</vt:lpstr>
      <vt:lpstr>ASTM Standards Update</vt:lpstr>
      <vt:lpstr>ANSI/ISO Meeting</vt:lpstr>
    </vt:vector>
  </TitlesOfParts>
  <Company>Applied Materials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IOPP Transport Packaging Committee</dc:title>
  <dc:creator>Mojeed Akinola</dc:creator>
  <cp:lastModifiedBy>Bryan Williams</cp:lastModifiedBy>
  <cp:revision>31</cp:revision>
  <dcterms:created xsi:type="dcterms:W3CDTF">2014-08-20T13:18:27Z</dcterms:created>
  <dcterms:modified xsi:type="dcterms:W3CDTF">2014-12-01T20:14:35Z</dcterms:modified>
</cp:coreProperties>
</file>